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20966" y="9260027"/>
            <a:ext cx="121885" cy="18745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Relationship Id="rId3" Type="http://schemas.openxmlformats.org/officeDocument/2006/relationships/image" Target="../media/image17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Relationship Id="rId3" Type="http://schemas.openxmlformats.org/officeDocument/2006/relationships/image" Target="../media/image9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Relationship Id="rId3" Type="http://schemas.openxmlformats.org/officeDocument/2006/relationships/image" Target="../media/image11.jpg"/><Relationship Id="rId4" Type="http://schemas.openxmlformats.org/officeDocument/2006/relationships/image" Target="../media/image12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Relationship Id="rId3" Type="http://schemas.openxmlformats.org/officeDocument/2006/relationships/image" Target="../media/image14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65447" y="4204715"/>
            <a:ext cx="3442715" cy="20878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4500" y="442468"/>
            <a:ext cx="6885940" cy="52247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905">
              <a:lnSpc>
                <a:spcPct val="100000"/>
              </a:lnSpc>
            </a:pPr>
            <a:r>
              <a:rPr dirty="0" smtClean="0" sz="1400" b="1">
                <a:solidFill>
                  <a:srgbClr val="006FC0"/>
                </a:solidFill>
                <a:latin typeface="Times New Roman"/>
                <a:cs typeface="Times New Roman"/>
              </a:rPr>
              <a:t>Lecture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5: T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r Bias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cui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21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solidFill>
                  <a:srgbClr val="006FC0"/>
                </a:solidFill>
                <a:latin typeface="Times New Roman"/>
                <a:cs typeface="Times New Roman"/>
              </a:rPr>
              <a:t>5.1 The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-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Ope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ng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int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44"/>
              </a:spcBef>
            </a:pPr>
            <a:endParaRPr sz="750"/>
          </a:p>
          <a:p>
            <a:pPr marL="241300" marR="12700" indent="-228600">
              <a:lnSpc>
                <a:spcPct val="110000"/>
              </a:lnSpc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dc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ng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nt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 i="1">
                <a:latin typeface="Times New Roman"/>
                <a:cs typeface="Times New Roman"/>
              </a:rPr>
              <a:t>q</a:t>
            </a:r>
            <a:r>
              <a:rPr dirty="0" smtClean="0" sz="1400" spc="-10" i="1">
                <a:latin typeface="Times New Roman"/>
                <a:cs typeface="Times New Roman"/>
              </a:rPr>
              <a:t>u</a:t>
            </a:r>
            <a:r>
              <a:rPr dirty="0" smtClean="0" sz="1400" spc="0" i="1">
                <a:latin typeface="Times New Roman"/>
                <a:cs typeface="Times New Roman"/>
              </a:rPr>
              <a:t>ie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ce</a:t>
            </a:r>
            <a:r>
              <a:rPr dirty="0" smtClean="0" sz="1400" spc="-5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 p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nt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 i="1">
                <a:latin typeface="Times New Roman"/>
                <a:cs typeface="Times New Roman"/>
              </a:rPr>
              <a:t>Q</a:t>
            </a:r>
            <a:r>
              <a:rPr dirty="0" smtClean="0" sz="1400" spc="-15" i="1">
                <a:latin typeface="Times New Roman"/>
                <a:cs typeface="Times New Roman"/>
              </a:rPr>
              <a:t>-</a:t>
            </a:r>
            <a:r>
              <a:rPr dirty="0" smtClean="0" sz="1400" spc="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5" i="1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 marL="241300" marR="13335" indent="-228600">
              <a:lnSpc>
                <a:spcPct val="111400"/>
              </a:lnSpc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Q-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195">
                <a:latin typeface="Cambria Math"/>
                <a:cs typeface="Cambria Math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-p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165"/>
              </a:spcBef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ou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l,</a:t>
            </a:r>
            <a:endParaRPr sz="1400">
              <a:latin typeface="Times New Roman"/>
              <a:cs typeface="Times New Roman"/>
            </a:endParaRPr>
          </a:p>
          <a:p>
            <a:pPr lvl="1" marL="462280" indent="-226060">
              <a:lnSpc>
                <a:spcPct val="100000"/>
              </a:lnSpc>
              <a:spcBef>
                <a:spcPts val="190"/>
              </a:spcBef>
              <a:buFont typeface="Wingdings"/>
              <a:buChar char=""/>
              <a:tabLst>
                <a:tab pos="46228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por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Q-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ff.</a:t>
            </a:r>
            <a:endParaRPr sz="1400">
              <a:latin typeface="Times New Roman"/>
              <a:cs typeface="Times New Roman"/>
            </a:endParaRPr>
          </a:p>
          <a:p>
            <a:pPr algn="ctr" lvl="1" marL="462280" indent="-226060">
              <a:lnSpc>
                <a:spcPct val="100000"/>
              </a:lnSpc>
              <a:spcBef>
                <a:spcPts val="215"/>
              </a:spcBef>
              <a:buFont typeface="Wingdings"/>
              <a:buChar char=""/>
              <a:tabLst>
                <a:tab pos="46228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41300" marR="17145" indent="-228600">
              <a:lnSpc>
                <a:spcPts val="1889"/>
              </a:lnSpc>
              <a:spcBef>
                <a:spcPts val="65"/>
              </a:spcBef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dc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load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gh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2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xi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ately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97">
                <a:latin typeface="Cambria Math"/>
                <a:cs typeface="Cambria Math"/>
              </a:rPr>
              <a:t>C</a:t>
            </a:r>
            <a:r>
              <a:rPr dirty="0" smtClean="0" baseline="-16666" sz="1500" spc="0">
                <a:latin typeface="Cambria Math"/>
                <a:cs typeface="Cambria Math"/>
              </a:rPr>
              <a:t>(</a:t>
            </a:r>
            <a:r>
              <a:rPr dirty="0" smtClean="0" baseline="-16666" sz="1500" spc="82">
                <a:latin typeface="Cambria Math"/>
                <a:cs typeface="Cambria Math"/>
              </a:rPr>
              <a:t>sa</a:t>
            </a:r>
            <a:r>
              <a:rPr dirty="0" smtClean="0" baseline="-16666" sz="1500" spc="52">
                <a:latin typeface="Cambria Math"/>
                <a:cs typeface="Cambria Math"/>
              </a:rPr>
              <a:t>t</a:t>
            </a:r>
            <a:r>
              <a:rPr dirty="0" smtClean="0" baseline="-16666" sz="1500" spc="-7">
                <a:latin typeface="Cambria Math"/>
                <a:cs typeface="Cambria Math"/>
              </a:rPr>
              <a:t>)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baseline="-16666" sz="1500" spc="-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iz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104">
                <a:latin typeface="Cambria Math"/>
                <a:cs typeface="Cambria Math"/>
              </a:rPr>
              <a:t>E</a:t>
            </a:r>
            <a:r>
              <a:rPr dirty="0" smtClean="0" baseline="-16666" sz="1500" spc="0">
                <a:latin typeface="Cambria Math"/>
                <a:cs typeface="Cambria Math"/>
              </a:rPr>
              <a:t>(</a:t>
            </a:r>
            <a:r>
              <a:rPr dirty="0" smtClean="0" baseline="-16666" sz="1500" spc="89">
                <a:latin typeface="Cambria Math"/>
                <a:cs typeface="Cambria Math"/>
              </a:rPr>
              <a:t>o</a:t>
            </a:r>
            <a:r>
              <a:rPr dirty="0" smtClean="0" baseline="-16666" sz="1500" spc="60">
                <a:latin typeface="Cambria Math"/>
                <a:cs typeface="Cambria Math"/>
              </a:rPr>
              <a:t>f</a:t>
            </a:r>
            <a:r>
              <a:rPr dirty="0" smtClean="0" baseline="-16666" sz="1500" spc="60">
                <a:latin typeface="Cambria Math"/>
                <a:cs typeface="Cambria Math"/>
              </a:rPr>
              <a:t>f</a:t>
            </a:r>
            <a:r>
              <a:rPr dirty="0" smtClean="0" baseline="-16666" sz="1500" spc="89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41300" marR="16510" indent="-228600">
              <a:lnSpc>
                <a:spcPct val="110000"/>
              </a:lnSpc>
              <a:spcBef>
                <a:spcPts val="105"/>
              </a:spcBef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near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ve)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ove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ff.</a:t>
            </a:r>
            <a:endParaRPr sz="1400">
              <a:latin typeface="Times New Roman"/>
              <a:cs typeface="Times New Roman"/>
            </a:endParaRPr>
          </a:p>
          <a:p>
            <a:pPr marL="12700" marR="14604">
              <a:lnSpc>
                <a:spcPts val="1870"/>
              </a:lnSpc>
              <a:spcBef>
                <a:spcPts val="70"/>
              </a:spcBef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5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5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3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-1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draw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ne.</a:t>
            </a:r>
            <a:r>
              <a:rPr dirty="0" smtClean="0" sz="1400" spc="0">
                <a:latin typeface="Times New Roman"/>
                <a:cs typeface="Times New Roman"/>
              </a:rPr>
              <a:t> Fi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eak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89">
                <a:latin typeface="Cambria Math"/>
                <a:cs typeface="Cambria Math"/>
              </a:rPr>
              <a:t>DC</a:t>
            </a:r>
            <a:r>
              <a:rPr dirty="0" smtClean="0" baseline="-16666" sz="1500" spc="89">
                <a:latin typeface="Cambria Math"/>
                <a:cs typeface="Cambria Math"/>
              </a:rPr>
              <a:t>  </a:t>
            </a:r>
            <a:r>
              <a:rPr dirty="0" smtClean="0" sz="1400" spc="6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200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90"/>
              </a:spcBef>
            </a:pPr>
            <a:endParaRPr sz="1100"/>
          </a:p>
          <a:p>
            <a:pPr algn="ctr" marL="33147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5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2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 marR="4367530">
              <a:lnSpc>
                <a:spcPct val="1121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195">
                <a:latin typeface="Cambria Math"/>
                <a:cs typeface="Cambria Math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5769736"/>
            <a:ext cx="35877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𝐼</a:t>
            </a:r>
            <a:r>
              <a:rPr dirty="0" smtClean="0" baseline="-16666" sz="1500" spc="97">
                <a:latin typeface="Cambria Math"/>
                <a:cs typeface="Cambria Math"/>
              </a:rPr>
              <a:t>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7328" y="5670677"/>
            <a:ext cx="760730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65">
                <a:latin typeface="Cambria Math"/>
                <a:cs typeface="Cambria Math"/>
              </a:rPr>
              <a:t>BB</a:t>
            </a:r>
            <a:r>
              <a:rPr dirty="0" smtClean="0" sz="1000" spc="65">
                <a:latin typeface="Cambria Math"/>
                <a:cs typeface="Cambria Math"/>
              </a:rPr>
              <a:t> </a:t>
            </a:r>
            <a:r>
              <a:rPr dirty="0" smtClean="0" sz="1000" spc="-65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−</a:t>
            </a:r>
            <a:r>
              <a:rPr dirty="0" smtClean="0" baseline="11904" sz="2100" spc="-7">
                <a:latin typeface="Cambria Math"/>
                <a:cs typeface="Cambria Math"/>
              </a:rPr>
              <a:t> </a:t>
            </a: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65">
                <a:latin typeface="Cambria Math"/>
                <a:cs typeface="Cambria Math"/>
              </a:rPr>
              <a:t>BE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97076" y="5888609"/>
            <a:ext cx="1390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08328" y="5975984"/>
            <a:ext cx="1117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65">
                <a:latin typeface="Cambria Math"/>
                <a:cs typeface="Cambria Math"/>
              </a:rPr>
              <a:t>B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40028" y="5897245"/>
            <a:ext cx="742188" cy="0"/>
          </a:xfrm>
          <a:custGeom>
            <a:avLst/>
            <a:gdLst/>
            <a:ahLst/>
            <a:cxnLst/>
            <a:rect l="l" t="t" r="r" b="b"/>
            <a:pathLst>
              <a:path w="742188" h="0">
                <a:moveTo>
                  <a:pt x="0" y="0"/>
                </a:moveTo>
                <a:lnTo>
                  <a:pt x="74218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813814" y="5897245"/>
            <a:ext cx="936040" cy="0"/>
          </a:xfrm>
          <a:custGeom>
            <a:avLst/>
            <a:gdLst/>
            <a:ahLst/>
            <a:cxnLst/>
            <a:rect l="l" t="t" r="r" b="b"/>
            <a:pathLst>
              <a:path w="936040" h="0">
                <a:moveTo>
                  <a:pt x="0" y="0"/>
                </a:moveTo>
                <a:lnTo>
                  <a:pt x="93604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619758" y="5769736"/>
            <a:ext cx="191897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178560" algn="l"/>
              </a:tabLst>
            </a:pPr>
            <a:r>
              <a:rPr dirty="0" smtClean="0" sz="1400">
                <a:latin typeface="Cambria Math"/>
                <a:cs typeface="Cambria Math"/>
              </a:rPr>
              <a:t>=	</a:t>
            </a:r>
            <a:r>
              <a:rPr dirty="0" smtClean="0" sz="140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198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𝜇A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01114" y="5634101"/>
            <a:ext cx="96266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10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.7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43429" y="5888609"/>
            <a:ext cx="47752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47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00" y="6124828"/>
            <a:ext cx="6882765" cy="1158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97">
                <a:latin typeface="Cambria Math"/>
                <a:cs typeface="Cambria Math"/>
              </a:rPr>
              <a:t>D</a:t>
            </a:r>
            <a:r>
              <a:rPr dirty="0" smtClean="0" baseline="-16666" sz="1500" spc="165">
                <a:latin typeface="Cambria Math"/>
                <a:cs typeface="Cambria Math"/>
              </a:rPr>
              <a:t>C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97">
                <a:latin typeface="Cambria Math"/>
                <a:cs typeface="Cambria Math"/>
              </a:rPr>
              <a:t>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200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Cambria Math"/>
                <a:cs typeface="Cambria Math"/>
              </a:rPr>
              <a:t>98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𝜇A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39.6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mA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E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87">
                <a:latin typeface="Cambria Math"/>
                <a:cs typeface="Cambria Math"/>
              </a:rPr>
              <a:t>C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 </a:t>
            </a:r>
            <a:r>
              <a:rPr dirty="0" smtClean="0" sz="1400" spc="6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39</a:t>
            </a:r>
            <a:r>
              <a:rPr dirty="0" smtClean="0" sz="1400" spc="-15">
                <a:latin typeface="Cambria Math"/>
                <a:cs typeface="Cambria Math"/>
              </a:rPr>
              <a:t>.</a:t>
            </a:r>
            <a:r>
              <a:rPr dirty="0" smtClean="0" sz="1400" spc="0">
                <a:latin typeface="Cambria Math"/>
                <a:cs typeface="Cambria Math"/>
              </a:rPr>
              <a:t>6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-15">
                <a:latin typeface="Cambria Math"/>
                <a:cs typeface="Cambria Math"/>
              </a:rPr>
              <a:t>A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330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13.07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6.93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39.6</a:t>
            </a:r>
            <a:r>
              <a:rPr dirty="0" smtClean="0" sz="1400" spc="-5">
                <a:latin typeface="Cambria Math"/>
                <a:cs typeface="Cambria Math"/>
              </a:rPr>
              <a:t> m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E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6.93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mtClean="0" sz="1400">
                <a:latin typeface="Times New Roman"/>
                <a:cs typeface="Times New Roman"/>
              </a:rPr>
              <a:t>Si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97">
                <a:latin typeface="Cambria Math"/>
                <a:cs typeface="Cambria Math"/>
              </a:rPr>
              <a:t>C</a:t>
            </a:r>
            <a:r>
              <a:rPr dirty="0" smtClean="0" baseline="-16666" sz="1500" spc="0">
                <a:latin typeface="Cambria Math"/>
                <a:cs typeface="Cambria Math"/>
              </a:rPr>
              <a:t>(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97">
                <a:latin typeface="Cambria Math"/>
                <a:cs typeface="Cambria Math"/>
              </a:rPr>
              <a:t>u</a:t>
            </a:r>
            <a:r>
              <a:rPr dirty="0" smtClean="0" baseline="-16666" sz="1500" spc="67">
                <a:latin typeface="Cambria Math"/>
                <a:cs typeface="Cambria Math"/>
              </a:rPr>
              <a:t>t</a:t>
            </a:r>
            <a:r>
              <a:rPr dirty="0" smtClean="0" baseline="-16666" sz="1500" spc="89">
                <a:latin typeface="Cambria Math"/>
                <a:cs typeface="Cambria Math"/>
              </a:rPr>
              <a:t>o</a:t>
            </a:r>
            <a:r>
              <a:rPr dirty="0" smtClean="0" baseline="-16666" sz="1500" spc="60">
                <a:latin typeface="Cambria Math"/>
                <a:cs typeface="Cambria Math"/>
              </a:rPr>
              <a:t>f</a:t>
            </a:r>
            <a:r>
              <a:rPr dirty="0" smtClean="0" baseline="-16666" sz="1500" spc="75">
                <a:latin typeface="Cambria Math"/>
                <a:cs typeface="Cambria Math"/>
              </a:rPr>
              <a:t>f</a:t>
            </a:r>
            <a:r>
              <a:rPr dirty="0" smtClean="0" baseline="-16666" sz="1500" spc="-7">
                <a:latin typeface="Cambria Math"/>
                <a:cs typeface="Cambria Math"/>
              </a:rPr>
              <a:t>)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97">
                <a:latin typeface="Cambria Math"/>
                <a:cs typeface="Cambria Math"/>
              </a:rPr>
              <a:t>C</a:t>
            </a:r>
            <a:r>
              <a:rPr dirty="0" smtClean="0" baseline="-16666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82">
                <a:latin typeface="Cambria Math"/>
                <a:cs typeface="Cambria Math"/>
              </a:rPr>
              <a:t>sa</a:t>
            </a:r>
            <a:r>
              <a:rPr dirty="0" smtClean="0" baseline="-16666" sz="1500" spc="67">
                <a:latin typeface="Cambria Math"/>
                <a:cs typeface="Cambria Math"/>
              </a:rPr>
              <a:t>t</a:t>
            </a:r>
            <a:r>
              <a:rPr dirty="0" smtClean="0" baseline="-16666" sz="1500" spc="-7">
                <a:latin typeface="Cambria Math"/>
                <a:cs typeface="Cambria Math"/>
              </a:rPr>
              <a:t>)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baseline="-16666" sz="1500" spc="-1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uch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mtClean="0" sz="1400">
                <a:latin typeface="Times New Roman"/>
                <a:cs typeface="Times New Roman"/>
              </a:rPr>
              <a:t>can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ar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41219" y="7434326"/>
            <a:ext cx="831215" cy="306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𝐼</a:t>
            </a:r>
            <a:r>
              <a:rPr dirty="0" smtClean="0" sz="1000" spc="65">
                <a:latin typeface="Cambria Math"/>
                <a:cs typeface="Cambria Math"/>
              </a:rPr>
              <a:t>C</a:t>
            </a:r>
            <a:r>
              <a:rPr dirty="0" smtClean="0" sz="1000" spc="-15">
                <a:latin typeface="Cambria Math"/>
                <a:cs typeface="Cambria Math"/>
              </a:rPr>
              <a:t>(</a:t>
            </a:r>
            <a:r>
              <a:rPr dirty="0" smtClean="0" sz="1000" spc="55">
                <a:latin typeface="Cambria Math"/>
                <a:cs typeface="Cambria Math"/>
              </a:rPr>
              <a:t>sa</a:t>
            </a:r>
            <a:r>
              <a:rPr dirty="0" smtClean="0" sz="1000" spc="45">
                <a:latin typeface="Cambria Math"/>
                <a:cs typeface="Cambria Math"/>
              </a:rPr>
              <a:t>t</a:t>
            </a:r>
            <a:r>
              <a:rPr dirty="0" smtClean="0" sz="1000" spc="-5">
                <a:latin typeface="Cambria Math"/>
                <a:cs typeface="Cambria Math"/>
              </a:rPr>
              <a:t>)</a:t>
            </a:r>
            <a:r>
              <a:rPr dirty="0" smtClean="0" sz="1000" spc="-5">
                <a:latin typeface="Cambria Math"/>
                <a:cs typeface="Cambria Math"/>
              </a:rPr>
              <a:t> </a:t>
            </a:r>
            <a:r>
              <a:rPr dirty="0" smtClean="0" sz="1000" spc="-5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  </a:t>
            </a:r>
            <a:r>
              <a:rPr dirty="0" smtClean="0" baseline="-25793" sz="2100" spc="0">
                <a:latin typeface="Cambria Math"/>
                <a:cs typeface="Cambria Math"/>
              </a:rPr>
              <a:t>𝑅</a:t>
            </a:r>
            <a:endParaRPr baseline="-25793" sz="21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04159" y="7298690"/>
            <a:ext cx="27114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55">
                <a:latin typeface="Cambria Math"/>
                <a:cs typeface="Cambria Math"/>
              </a:rPr>
              <a:t>CC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444366" y="7603997"/>
            <a:ext cx="10541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60">
                <a:latin typeface="Cambria Math"/>
                <a:cs typeface="Cambria Math"/>
              </a:rPr>
              <a:t>C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316859" y="7525258"/>
            <a:ext cx="254508" cy="0"/>
          </a:xfrm>
          <a:custGeom>
            <a:avLst/>
            <a:gdLst/>
            <a:ahLst/>
            <a:cxnLst/>
            <a:rect l="l" t="t" r="r" b="b"/>
            <a:pathLst>
              <a:path w="254508" h="0">
                <a:moveTo>
                  <a:pt x="0" y="0"/>
                </a:moveTo>
                <a:lnTo>
                  <a:pt x="25450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803015" y="7525258"/>
            <a:ext cx="455980" cy="0"/>
          </a:xfrm>
          <a:custGeom>
            <a:avLst/>
            <a:gdLst/>
            <a:ahLst/>
            <a:cxnLst/>
            <a:rect l="l" t="t" r="r" b="b"/>
            <a:pathLst>
              <a:path w="455980" h="0">
                <a:moveTo>
                  <a:pt x="0" y="0"/>
                </a:moveTo>
                <a:lnTo>
                  <a:pt x="45598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608959" y="7261732"/>
            <a:ext cx="1524635" cy="479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50190">
              <a:lnSpc>
                <a:spcPts val="1505"/>
              </a:lnSpc>
            </a:pPr>
            <a:r>
              <a:rPr dirty="0" smtClean="0" sz="1400">
                <a:latin typeface="Cambria Math"/>
                <a:cs typeface="Cambria Math"/>
              </a:rPr>
              <a:t>20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marL="193675" marR="12700" indent="-181610">
              <a:lnSpc>
                <a:spcPct val="55700"/>
              </a:lnSpc>
              <a:spcBef>
                <a:spcPts val="305"/>
              </a:spcBef>
              <a:tabLst>
                <a:tab pos="698500" algn="l"/>
              </a:tabLst>
            </a:pPr>
            <a:r>
              <a:rPr dirty="0" smtClean="0" sz="1400">
                <a:latin typeface="Cambria Math"/>
                <a:cs typeface="Cambria Math"/>
              </a:rPr>
              <a:t>=		</a:t>
            </a:r>
            <a:r>
              <a:rPr dirty="0" smtClean="0" sz="140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60.6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mA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330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4500" y="7731506"/>
            <a:ext cx="6885305" cy="12649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dc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ad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35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mtClean="0" sz="140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an a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eq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algn="ctr" marL="635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𝐼</a:t>
            </a:r>
            <a:r>
              <a:rPr dirty="0" smtClean="0" baseline="-16666" sz="1500" spc="97">
                <a:latin typeface="Cambria Math"/>
                <a:cs typeface="Cambria Math"/>
              </a:rPr>
              <a:t>C</a:t>
            </a:r>
            <a:r>
              <a:rPr dirty="0" smtClean="0" baseline="-16666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82">
                <a:latin typeface="Cambria Math"/>
                <a:cs typeface="Cambria Math"/>
              </a:rPr>
              <a:t>sa</a:t>
            </a:r>
            <a:r>
              <a:rPr dirty="0" smtClean="0" baseline="-16666" sz="1500" spc="75">
                <a:latin typeface="Cambria Math"/>
                <a:cs typeface="Cambria Math"/>
              </a:rPr>
              <a:t>t</a:t>
            </a:r>
            <a:r>
              <a:rPr dirty="0" smtClean="0" baseline="-16666" sz="1500" spc="-7">
                <a:latin typeface="Cambria Math"/>
                <a:cs typeface="Cambria Math"/>
              </a:rPr>
              <a:t>)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baseline="-16666" sz="1500" spc="-11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104">
                <a:latin typeface="Cambria Math"/>
                <a:cs typeface="Cambria Math"/>
              </a:rPr>
              <a:t>Q</a:t>
            </a:r>
            <a:r>
              <a:rPr dirty="0" smtClean="0" baseline="-16666" sz="1500" spc="104">
                <a:latin typeface="Cambria Math"/>
                <a:cs typeface="Cambria Math"/>
              </a:rPr>
              <a:t> 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60.6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− 39.6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21.0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mA</a:t>
            </a:r>
            <a:endParaRPr sz="1400">
              <a:latin typeface="Cambria Math"/>
              <a:cs typeface="Cambria Math"/>
            </a:endParaRPr>
          </a:p>
          <a:p>
            <a:pPr marL="12700" marR="12700">
              <a:lnSpc>
                <a:spcPct val="111400"/>
              </a:lnSpc>
              <a:spcBef>
                <a:spcPts val="46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dec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39.6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off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ore,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21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because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Q</a:t>
            </a:r>
            <a:r>
              <a:rPr dirty="0" smtClean="0" sz="1400" spc="0" i="1">
                <a:latin typeface="Times New Roman"/>
                <a:cs typeface="Times New Roman"/>
              </a:rPr>
              <a:t>-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3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2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cl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ser</a:t>
            </a:r>
            <a:r>
              <a:rPr dirty="0" smtClean="0" sz="1400" spc="2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to</a:t>
            </a:r>
            <a:r>
              <a:rPr dirty="0" smtClean="0" sz="1400" spc="20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u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on</a:t>
            </a:r>
            <a:r>
              <a:rPr dirty="0" smtClean="0" sz="1400" spc="3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h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3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o</a:t>
            </a:r>
            <a:r>
              <a:rPr dirty="0" smtClean="0" sz="1400" spc="3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c</a:t>
            </a:r>
            <a:r>
              <a:rPr dirty="0" smtClean="0" sz="1400" spc="-10" i="1">
                <a:latin typeface="Times New Roman"/>
                <a:cs typeface="Times New Roman"/>
              </a:rPr>
              <a:t>u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f</a:t>
            </a:r>
            <a:r>
              <a:rPr dirty="0" smtClean="0" sz="1400" spc="0" i="1">
                <a:latin typeface="Times New Roman"/>
                <a:cs typeface="Times New Roman"/>
              </a:rPr>
              <a:t>f.</a:t>
            </a:r>
            <a:r>
              <a:rPr dirty="0" smtClean="0" sz="1400" spc="60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04800" y="307847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07847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466076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04800" y="9752076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868923" y="4066032"/>
            <a:ext cx="1560576" cy="25206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806696" y="6897623"/>
            <a:ext cx="2348483" cy="28087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613661" y="594868"/>
            <a:ext cx="1070610" cy="306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𝐼</a:t>
            </a:r>
            <a:r>
              <a:rPr dirty="0" smtClean="0" sz="1000" spc="55">
                <a:latin typeface="Cambria Math"/>
                <a:cs typeface="Cambria Math"/>
              </a:rPr>
              <a:t>C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15">
                <a:latin typeface="Cambria Math"/>
                <a:cs typeface="Cambria Math"/>
              </a:rPr>
              <a:t>2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3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𝐼</a:t>
            </a:r>
            <a:r>
              <a:rPr dirty="0" smtClean="0" sz="1000" spc="55">
                <a:latin typeface="Cambria Math"/>
                <a:cs typeface="Cambria Math"/>
              </a:rPr>
              <a:t>E</a:t>
            </a:r>
            <a:r>
              <a:rPr dirty="0" smtClean="0" sz="1000" spc="55">
                <a:latin typeface="Cambria Math"/>
                <a:cs typeface="Cambria Math"/>
              </a:rPr>
              <a:t> </a:t>
            </a:r>
            <a:r>
              <a:rPr dirty="0" smtClean="0" sz="1000" spc="1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r>
              <a:rPr dirty="0" smtClean="0" baseline="11904" sz="2100" spc="104">
                <a:latin typeface="Cambria Math"/>
                <a:cs typeface="Cambria Math"/>
              </a:rPr>
              <a:t> </a:t>
            </a:r>
            <a:r>
              <a:rPr dirty="0" smtClean="0" baseline="-25793" sz="2100" spc="0">
                <a:latin typeface="Cambria Math"/>
                <a:cs typeface="Cambria Math"/>
              </a:rPr>
              <a:t>𝑅</a:t>
            </a:r>
            <a:endParaRPr baseline="-25793" sz="21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76270" y="459231"/>
            <a:ext cx="74739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55">
                <a:latin typeface="Cambria Math"/>
                <a:cs typeface="Cambria Math"/>
              </a:rPr>
              <a:t>C</a:t>
            </a:r>
            <a:r>
              <a:rPr dirty="0" smtClean="0" sz="1000" spc="60">
                <a:latin typeface="Cambria Math"/>
                <a:cs typeface="Cambria Math"/>
              </a:rPr>
              <a:t>C</a:t>
            </a:r>
            <a:r>
              <a:rPr dirty="0" smtClean="0" sz="1000" spc="60">
                <a:latin typeface="Cambria Math"/>
                <a:cs typeface="Cambria Math"/>
              </a:rPr>
              <a:t> </a:t>
            </a:r>
            <a:r>
              <a:rPr dirty="0" smtClean="0" sz="1000" spc="-6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−</a:t>
            </a:r>
            <a:r>
              <a:rPr dirty="0" smtClean="0" baseline="11904" sz="2100" spc="-7">
                <a:latin typeface="Cambria Math"/>
                <a:cs typeface="Cambria Math"/>
              </a:rPr>
              <a:t> </a:t>
            </a: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65">
                <a:latin typeface="Cambria Math"/>
                <a:cs typeface="Cambria Math"/>
              </a:rPr>
              <a:t>BE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56458" y="764540"/>
            <a:ext cx="8991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23545" algn="l"/>
                <a:tab pos="713105" algn="l"/>
              </a:tabLst>
            </a:pPr>
            <a:r>
              <a:rPr dirty="0" smtClean="0" sz="1000" spc="55">
                <a:latin typeface="Cambria Math"/>
                <a:cs typeface="Cambria Math"/>
              </a:rPr>
              <a:t>E</a:t>
            </a:r>
            <a:r>
              <a:rPr dirty="0" smtClean="0" sz="1000" spc="55">
                <a:latin typeface="Cambria Math"/>
                <a:cs typeface="Cambria Math"/>
              </a:rPr>
              <a:t>	</a:t>
            </a:r>
            <a:r>
              <a:rPr dirty="0" smtClean="0" sz="1000" spc="65">
                <a:latin typeface="Cambria Math"/>
                <a:cs typeface="Cambria Math"/>
              </a:rPr>
              <a:t>B</a:t>
            </a:r>
            <a:r>
              <a:rPr dirty="0" smtClean="0" sz="1000" spc="65">
                <a:latin typeface="Cambria Math"/>
                <a:cs typeface="Cambria Math"/>
              </a:rPr>
              <a:t>	</a:t>
            </a:r>
            <a:r>
              <a:rPr dirty="0" smtClean="0" sz="1000" spc="60">
                <a:latin typeface="Cambria Math"/>
                <a:cs typeface="Cambria Math"/>
              </a:rPr>
              <a:t>DC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84475" y="677164"/>
            <a:ext cx="6089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557907" y="685800"/>
            <a:ext cx="990599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599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780154" y="685800"/>
            <a:ext cx="1505965" cy="0"/>
          </a:xfrm>
          <a:custGeom>
            <a:avLst/>
            <a:gdLst/>
            <a:ahLst/>
            <a:cxnLst/>
            <a:rect l="l" t="t" r="r" b="b"/>
            <a:pathLst>
              <a:path w="1505965" h="0">
                <a:moveTo>
                  <a:pt x="0" y="0"/>
                </a:moveTo>
                <a:lnTo>
                  <a:pt x="1505965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586098" y="422656"/>
            <a:ext cx="2576830" cy="478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78790">
              <a:lnSpc>
                <a:spcPts val="1505"/>
              </a:lnSpc>
            </a:pPr>
            <a:r>
              <a:rPr dirty="0" smtClean="0" sz="1400">
                <a:latin typeface="Cambria Math"/>
                <a:cs typeface="Cambria Math"/>
              </a:rPr>
              <a:t>12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dirty="0" smtClean="0" baseline="37698" sz="2100">
                <a:latin typeface="Cambria Math"/>
                <a:cs typeface="Cambria Math"/>
              </a:rPr>
              <a:t>=</a:t>
            </a:r>
            <a:r>
              <a:rPr dirty="0" smtClean="0" baseline="37698" sz="2100" spc="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 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330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200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=</a:t>
            </a:r>
            <a:r>
              <a:rPr dirty="0" smtClean="0" baseline="37698" sz="2100" spc="104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4.26</a:t>
            </a:r>
            <a:r>
              <a:rPr dirty="0" smtClean="0" baseline="37698" sz="2100" spc="7">
                <a:latin typeface="Cambria Math"/>
                <a:cs typeface="Cambria Math"/>
              </a:rPr>
              <a:t> </a:t>
            </a:r>
            <a:r>
              <a:rPr dirty="0" smtClean="0" baseline="37698" sz="2100" spc="-7">
                <a:latin typeface="Cambria Math"/>
                <a:cs typeface="Cambria Math"/>
              </a:rPr>
              <a:t>mA</a:t>
            </a:r>
            <a:endParaRPr baseline="37698" sz="21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913638"/>
            <a:ext cx="6283960" cy="51498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614680">
              <a:lnSpc>
                <a:spcPct val="100000"/>
              </a:lnSpc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120">
                <a:latin typeface="Cambria Math"/>
                <a:cs typeface="Cambria Math"/>
              </a:rPr>
              <a:t>E</a:t>
            </a:r>
            <a:r>
              <a:rPr dirty="0" smtClean="0" baseline="-16666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22">
                <a:latin typeface="Cambria Math"/>
                <a:cs typeface="Cambria Math"/>
              </a:rPr>
              <a:t>2</a:t>
            </a:r>
            <a:r>
              <a:rPr dirty="0" smtClean="0" baseline="-16666" sz="1500" spc="-7">
                <a:latin typeface="Cambria Math"/>
                <a:cs typeface="Cambria Math"/>
              </a:rPr>
              <a:t>)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97">
                <a:latin typeface="Cambria Math"/>
                <a:cs typeface="Cambria Math"/>
              </a:rPr>
              <a:t>C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22">
                <a:latin typeface="Cambria Math"/>
                <a:cs typeface="Cambria Math"/>
              </a:rPr>
              <a:t>2</a:t>
            </a:r>
            <a:r>
              <a:rPr dirty="0" smtClean="0" baseline="-13888" sz="1500" spc="89">
                <a:latin typeface="Cambria Math"/>
                <a:cs typeface="Cambria Math"/>
              </a:rPr>
              <a:t>)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165">
                <a:latin typeface="Cambria Math"/>
                <a:cs typeface="Cambria Math"/>
              </a:rPr>
              <a:t>E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4.26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5</a:t>
            </a:r>
            <a:r>
              <a:rPr dirty="0" smtClean="0" sz="1400" spc="-10">
                <a:latin typeface="Cambria Math"/>
                <a:cs typeface="Cambria Math"/>
              </a:rPr>
              <a:t>6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5.35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37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80896" y="1555242"/>
            <a:ext cx="768350" cy="2495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%</a:t>
            </a:r>
            <a:r>
              <a:rPr dirty="0" smtClean="0" sz="1400" spc="0">
                <a:latin typeface="Cambria Math"/>
                <a:cs typeface="Cambria Math"/>
              </a:rPr>
              <a:t>∆𝐼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 </a:t>
            </a:r>
            <a:r>
              <a:rPr dirty="0" smtClean="0" sz="1400" spc="6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220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23033" y="1451609"/>
            <a:ext cx="87566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𝐼</a:t>
            </a:r>
            <a:r>
              <a:rPr dirty="0" smtClean="0" sz="1000" spc="65">
                <a:latin typeface="Cambria Math"/>
                <a:cs typeface="Cambria Math"/>
              </a:rPr>
              <a:t>C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15">
                <a:latin typeface="Cambria Math"/>
                <a:cs typeface="Cambria Math"/>
              </a:rPr>
              <a:t>2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-97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− 𝐼</a:t>
            </a:r>
            <a:r>
              <a:rPr dirty="0" smtClean="0" sz="1000" spc="65">
                <a:latin typeface="Cambria Math"/>
                <a:cs typeface="Cambria Math"/>
              </a:rPr>
              <a:t>C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15">
                <a:latin typeface="Cambria Math"/>
                <a:cs typeface="Cambria Math"/>
              </a:rPr>
              <a:t>1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189733" y="1672590"/>
            <a:ext cx="9334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𝐼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46122" y="1759966"/>
            <a:ext cx="28448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65">
                <a:latin typeface="Cambria Math"/>
                <a:cs typeface="Cambria Math"/>
              </a:rPr>
              <a:t>C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20">
                <a:latin typeface="Cambria Math"/>
                <a:cs typeface="Cambria Math"/>
              </a:rPr>
              <a:t>1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935733" y="1681226"/>
            <a:ext cx="858316" cy="0"/>
          </a:xfrm>
          <a:custGeom>
            <a:avLst/>
            <a:gdLst/>
            <a:ahLst/>
            <a:cxnLst/>
            <a:rect l="l" t="t" r="r" b="b"/>
            <a:pathLst>
              <a:path w="858316" h="0">
                <a:moveTo>
                  <a:pt x="0" y="0"/>
                </a:moveTo>
                <a:lnTo>
                  <a:pt x="85831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739007" y="1681226"/>
            <a:ext cx="1470914" cy="0"/>
          </a:xfrm>
          <a:custGeom>
            <a:avLst/>
            <a:gdLst/>
            <a:ahLst/>
            <a:cxnLst/>
            <a:rect l="l" t="t" r="r" b="b"/>
            <a:pathLst>
              <a:path w="1470914" h="0">
                <a:moveTo>
                  <a:pt x="0" y="0"/>
                </a:moveTo>
                <a:lnTo>
                  <a:pt x="147091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781426" y="1555242"/>
            <a:ext cx="377571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429510" algn="l"/>
              </a:tabLst>
            </a:pPr>
            <a:r>
              <a:rPr dirty="0" smtClean="0" sz="1400" spc="220">
                <a:latin typeface="Cambria Math"/>
                <a:cs typeface="Cambria Math"/>
              </a:rPr>
              <a:t>)</a:t>
            </a:r>
            <a:r>
              <a:rPr dirty="0" smtClean="0" sz="1400" spc="220">
                <a:latin typeface="Cambria Math"/>
                <a:cs typeface="Cambria Math"/>
              </a:rPr>
              <a:t> 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100%</a:t>
            </a:r>
            <a:r>
              <a:rPr dirty="0" smtClean="0" sz="1400" spc="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110">
                <a:latin typeface="Cambria Math"/>
                <a:cs typeface="Cambria Math"/>
              </a:rPr>
              <a:t>(</a:t>
            </a:r>
            <a:r>
              <a:rPr dirty="0" smtClean="0" sz="1400" spc="110">
                <a:latin typeface="Cambria Math"/>
                <a:cs typeface="Cambria Math"/>
              </a:rPr>
              <a:t>	</a:t>
            </a:r>
            <a:r>
              <a:rPr dirty="0" smtClean="0" sz="1400" spc="110">
                <a:latin typeface="Cambria Math"/>
                <a:cs typeface="Cambria Math"/>
              </a:rPr>
              <a:t>)</a:t>
            </a:r>
            <a:r>
              <a:rPr dirty="0" smtClean="0" sz="1400" spc="110">
                <a:latin typeface="Cambria Math"/>
                <a:cs typeface="Cambria Math"/>
              </a:rPr>
              <a:t> 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%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62.0%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26307" y="1418081"/>
            <a:ext cx="149733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4.</a:t>
            </a:r>
            <a:r>
              <a:rPr dirty="0" smtClean="0" sz="1400" spc="-10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6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2.63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mA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81757" y="2273554"/>
            <a:ext cx="36512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55">
                <a:latin typeface="Cambria Math"/>
                <a:cs typeface="Cambria Math"/>
              </a:rPr>
              <a:t>C</a:t>
            </a:r>
            <a:r>
              <a:rPr dirty="0" smtClean="0" sz="1000" spc="70">
                <a:latin typeface="Cambria Math"/>
                <a:cs typeface="Cambria Math"/>
              </a:rPr>
              <a:t>E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15">
                <a:latin typeface="Cambria Math"/>
                <a:cs typeface="Cambria Math"/>
              </a:rPr>
              <a:t>1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984501" y="2194813"/>
            <a:ext cx="1082344" cy="0"/>
          </a:xfrm>
          <a:custGeom>
            <a:avLst/>
            <a:gdLst/>
            <a:ahLst/>
            <a:cxnLst/>
            <a:rect l="l" t="t" r="r" b="b"/>
            <a:pathLst>
              <a:path w="1082344" h="0">
                <a:moveTo>
                  <a:pt x="0" y="0"/>
                </a:moveTo>
                <a:lnTo>
                  <a:pt x="108234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997578" y="1672590"/>
            <a:ext cx="1195705" cy="4838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61925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2.</a:t>
            </a:r>
            <a:r>
              <a:rPr dirty="0" smtClean="0" sz="1400" spc="-10">
                <a:latin typeface="Cambria Math"/>
                <a:cs typeface="Cambria Math"/>
              </a:rPr>
              <a:t>6</a:t>
            </a:r>
            <a:r>
              <a:rPr dirty="0" smtClean="0" sz="1400" spc="0">
                <a:latin typeface="Cambria Math"/>
                <a:cs typeface="Cambria Math"/>
              </a:rPr>
              <a:t>3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mA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dirty="0" smtClean="0" sz="1400">
                <a:latin typeface="Cambria Math"/>
                <a:cs typeface="Cambria Math"/>
              </a:rPr>
              <a:t>5.35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7.90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16888" y="2068830"/>
            <a:ext cx="880744" cy="2495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%</a:t>
            </a:r>
            <a:r>
              <a:rPr dirty="0" smtClean="0" sz="1400" spc="0">
                <a:latin typeface="Cambria Math"/>
                <a:cs typeface="Cambria Math"/>
              </a:rPr>
              <a:t>∆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E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220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971801" y="1965197"/>
            <a:ext cx="109791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55">
                <a:latin typeface="Cambria Math"/>
                <a:cs typeface="Cambria Math"/>
              </a:rPr>
              <a:t>C</a:t>
            </a:r>
            <a:r>
              <a:rPr dirty="0" smtClean="0" sz="1000" spc="70">
                <a:latin typeface="Cambria Math"/>
                <a:cs typeface="Cambria Math"/>
              </a:rPr>
              <a:t>E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15">
                <a:latin typeface="Cambria Math"/>
                <a:cs typeface="Cambria Math"/>
              </a:rPr>
              <a:t>2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-89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−</a:t>
            </a:r>
            <a:r>
              <a:rPr dirty="0" smtClean="0" baseline="11904" sz="2100" spc="-7">
                <a:latin typeface="Cambria Math"/>
                <a:cs typeface="Cambria Math"/>
              </a:rPr>
              <a:t> </a:t>
            </a: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55">
                <a:latin typeface="Cambria Math"/>
                <a:cs typeface="Cambria Math"/>
              </a:rPr>
              <a:t>C</a:t>
            </a:r>
            <a:r>
              <a:rPr dirty="0" smtClean="0" sz="1000" spc="70">
                <a:latin typeface="Cambria Math"/>
                <a:cs typeface="Cambria Math"/>
              </a:rPr>
              <a:t>E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15">
                <a:latin typeface="Cambria Math"/>
                <a:cs typeface="Cambria Math"/>
              </a:rPr>
              <a:t>1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94889" y="2186178"/>
            <a:ext cx="13716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342257" y="2186178"/>
            <a:ext cx="50673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7.90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010278" y="2194813"/>
            <a:ext cx="1169212" cy="0"/>
          </a:xfrm>
          <a:custGeom>
            <a:avLst/>
            <a:gdLst/>
            <a:ahLst/>
            <a:cxnLst/>
            <a:rect l="l" t="t" r="r" b="b"/>
            <a:pathLst>
              <a:path w="1169212" h="0">
                <a:moveTo>
                  <a:pt x="0" y="0"/>
                </a:moveTo>
                <a:lnTo>
                  <a:pt x="116921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3054223" y="2068830"/>
            <a:ext cx="360489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126615" algn="l"/>
              </a:tabLst>
            </a:pPr>
            <a:r>
              <a:rPr dirty="0" smtClean="0" sz="1400" spc="220">
                <a:latin typeface="Cambria Math"/>
                <a:cs typeface="Cambria Math"/>
              </a:rPr>
              <a:t>)</a:t>
            </a:r>
            <a:r>
              <a:rPr dirty="0" smtClean="0" sz="1400" spc="220">
                <a:latin typeface="Cambria Math"/>
                <a:cs typeface="Cambria Math"/>
              </a:rPr>
              <a:t> 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100%</a:t>
            </a:r>
            <a:r>
              <a:rPr dirty="0" smtClean="0" sz="1400" spc="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110">
                <a:latin typeface="Cambria Math"/>
                <a:cs typeface="Cambria Math"/>
              </a:rPr>
              <a:t>(</a:t>
            </a:r>
            <a:r>
              <a:rPr dirty="0" smtClean="0" sz="1400" spc="110">
                <a:latin typeface="Cambria Math"/>
                <a:cs typeface="Cambria Math"/>
              </a:rPr>
              <a:t>	</a:t>
            </a:r>
            <a:r>
              <a:rPr dirty="0" smtClean="0" sz="1400" spc="110">
                <a:latin typeface="Cambria Math"/>
                <a:cs typeface="Cambria Math"/>
              </a:rPr>
              <a:t>)</a:t>
            </a:r>
            <a:r>
              <a:rPr dirty="0" smtClean="0" sz="1400" spc="110">
                <a:latin typeface="Cambria Math"/>
                <a:cs typeface="Cambria Math"/>
              </a:rPr>
              <a:t> 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%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32.3%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4500" y="2416332"/>
            <a:ext cx="6885305" cy="153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7780">
              <a:lnSpc>
                <a:spcPct val="1107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gh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itte</a:t>
            </a:r>
            <a:r>
              <a:rPr dirty="0" smtClean="0" sz="1400" spc="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fee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tly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ias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89">
                <a:latin typeface="Cambria Math"/>
                <a:cs typeface="Cambria Math"/>
              </a:rPr>
              <a:t>DC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pared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b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-p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31"/>
              </a:spcBef>
            </a:pPr>
            <a:endParaRPr sz="800"/>
          </a:p>
          <a:p>
            <a:pPr marL="241300" marR="12700" indent="-228600">
              <a:lnSpc>
                <a:spcPct val="110000"/>
              </a:lnSpc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lec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ee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back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Bi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1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:</a:t>
            </a:r>
            <a:r>
              <a:rPr dirty="0" smtClean="0" sz="1400" spc="1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ity 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fe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5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ba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  <a:p>
            <a:pPr marL="241300" marR="13335" indent="-228600">
              <a:lnSpc>
                <a:spcPct val="110000"/>
              </a:lnSpc>
              <a:spcBef>
                <a:spcPts val="35"/>
              </a:spcBef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97">
                <a:latin typeface="Cambria Math"/>
                <a:cs typeface="Cambria Math"/>
              </a:rPr>
              <a:t>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187">
                <a:latin typeface="Cambria Math"/>
                <a:cs typeface="Cambria Math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0">
                <a:latin typeface="Times New Roman"/>
                <a:cs typeface="Times New Roman"/>
              </a:rPr>
              <a:t> 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b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051050" y="4176903"/>
            <a:ext cx="541655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𝑰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𝑹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572639" y="4077842"/>
            <a:ext cx="78422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𝑽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sz="1000" spc="-10">
                <a:latin typeface="Cambria Math"/>
                <a:cs typeface="Cambria Math"/>
              </a:rPr>
              <a:t> </a:t>
            </a:r>
            <a:r>
              <a:rPr dirty="0" smtClean="0" sz="1000" spc="-8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−</a:t>
            </a:r>
            <a:r>
              <a:rPr dirty="0" smtClean="0" baseline="11904" sz="2100" spc="15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𝑽</a:t>
            </a:r>
            <a:r>
              <a:rPr dirty="0" smtClean="0" sz="1000" spc="-15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568067" y="4383151"/>
            <a:ext cx="10033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688463" y="4295775"/>
            <a:ext cx="6343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𝑹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𝜷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985642" y="4383151"/>
            <a:ext cx="50292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23215" algn="l"/>
              </a:tabLst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455417" y="4304410"/>
            <a:ext cx="1025956" cy="0"/>
          </a:xfrm>
          <a:custGeom>
            <a:avLst/>
            <a:gdLst/>
            <a:ahLst/>
            <a:cxnLst/>
            <a:rect l="l" t="t" r="r" b="b"/>
            <a:pathLst>
              <a:path w="1025956" h="0">
                <a:moveTo>
                  <a:pt x="0" y="0"/>
                </a:moveTo>
                <a:lnTo>
                  <a:pt x="10259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4557140" y="4176903"/>
            <a:ext cx="116586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Equ</a:t>
            </a:r>
            <a:r>
              <a:rPr dirty="0" smtClean="0" sz="1400" spc="-15">
                <a:latin typeface="Cambria Math"/>
                <a:cs typeface="Cambria Math"/>
              </a:rPr>
              <a:t>a</a:t>
            </a:r>
            <a:r>
              <a:rPr dirty="0" smtClean="0" sz="1400" spc="0">
                <a:latin typeface="Cambria Math"/>
                <a:cs typeface="Cambria Math"/>
              </a:rPr>
              <a:t>t</a:t>
            </a:r>
            <a:r>
              <a:rPr dirty="0" smtClean="0" sz="1400" spc="-10">
                <a:latin typeface="Cambria Math"/>
                <a:cs typeface="Cambria Math"/>
              </a:rPr>
              <a:t>i</a:t>
            </a:r>
            <a:r>
              <a:rPr dirty="0" smtClean="0" sz="1400" spc="0">
                <a:latin typeface="Cambria Math"/>
                <a:cs typeface="Cambria Math"/>
              </a:rPr>
              <a:t>on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5–</a:t>
            </a:r>
            <a:r>
              <a:rPr dirty="0" smtClean="0" sz="1400" spc="-10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13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44500" y="4632578"/>
            <a:ext cx="2948940" cy="5956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E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32"/>
              </a:spcBef>
            </a:pPr>
            <a:endParaRPr sz="1000"/>
          </a:p>
          <a:p>
            <a:pPr marL="1586865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𝑽</a:t>
            </a:r>
            <a:r>
              <a:rPr dirty="0" smtClean="0" baseline="-16666" sz="1500" spc="-15">
                <a:latin typeface="Cambria Math"/>
                <a:cs typeface="Cambria Math"/>
              </a:rPr>
              <a:t>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𝑽</a:t>
            </a:r>
            <a:r>
              <a:rPr dirty="0" smtClean="0" baseline="-16666" sz="1500" spc="-15">
                <a:latin typeface="Cambria Math"/>
                <a:cs typeface="Cambria Math"/>
              </a:rPr>
              <a:t>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𝑰</a:t>
            </a:r>
            <a:r>
              <a:rPr dirty="0" smtClean="0" baseline="-16666" sz="1500" spc="7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𝑹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549521" y="4977003"/>
            <a:ext cx="116713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Equa</a:t>
            </a:r>
            <a:r>
              <a:rPr dirty="0" smtClean="0" sz="1400" spc="-10">
                <a:latin typeface="Cambria Math"/>
                <a:cs typeface="Cambria Math"/>
              </a:rPr>
              <a:t>t</a:t>
            </a:r>
            <a:r>
              <a:rPr dirty="0" smtClean="0" sz="1400" spc="0">
                <a:latin typeface="Cambria Math"/>
                <a:cs typeface="Cambria Math"/>
              </a:rPr>
              <a:t>i</a:t>
            </a:r>
            <a:r>
              <a:rPr dirty="0" smtClean="0" sz="1400" spc="-15">
                <a:latin typeface="Cambria Math"/>
                <a:cs typeface="Cambria Math"/>
              </a:rPr>
              <a:t>o</a:t>
            </a:r>
            <a:r>
              <a:rPr dirty="0" smtClean="0" sz="1400" spc="0">
                <a:latin typeface="Cambria Math"/>
                <a:cs typeface="Cambria Math"/>
              </a:rPr>
              <a:t>n 5–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340734" y="5618353"/>
            <a:ext cx="246126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FI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URE 5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15: Coll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tor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fe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 bias.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44500" y="6594220"/>
            <a:ext cx="6447790" cy="11468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 5-</a:t>
            </a:r>
            <a:r>
              <a:rPr dirty="0" smtClean="0" sz="1400" spc="-10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0: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Q-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195">
                <a:latin typeface="Cambria Math"/>
                <a:cs typeface="Cambria Math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) for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95"/>
              </a:spcBef>
            </a:pPr>
            <a:endParaRPr sz="1200"/>
          </a:p>
          <a:p>
            <a:pPr marL="382333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10">
                <a:latin typeface="Times New Roman"/>
                <a:cs typeface="Times New Roman"/>
              </a:rPr>
              <a:t>5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10">
                <a:latin typeface="Times New Roman"/>
                <a:cs typeface="Times New Roman"/>
              </a:rPr>
              <a:t>16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34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5">
                <a:latin typeface="Times New Roman"/>
                <a:cs typeface="Times New Roman"/>
              </a:rPr>
              <a:t>–</a:t>
            </a:r>
            <a:r>
              <a:rPr dirty="0" smtClean="0" sz="1400" spc="0">
                <a:latin typeface="Times New Roman"/>
                <a:cs typeface="Times New Roman"/>
              </a:rPr>
              <a:t>13,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curr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44500" y="7970773"/>
            <a:ext cx="516255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𝑅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950772" y="7871714"/>
            <a:ext cx="74739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55">
                <a:latin typeface="Cambria Math"/>
                <a:cs typeface="Cambria Math"/>
              </a:rPr>
              <a:t>C</a:t>
            </a:r>
            <a:r>
              <a:rPr dirty="0" smtClean="0" sz="1000" spc="60">
                <a:latin typeface="Cambria Math"/>
                <a:cs typeface="Cambria Math"/>
              </a:rPr>
              <a:t>C</a:t>
            </a:r>
            <a:r>
              <a:rPr dirty="0" smtClean="0" sz="1000" spc="60">
                <a:latin typeface="Cambria Math"/>
                <a:cs typeface="Cambria Math"/>
              </a:rPr>
              <a:t> </a:t>
            </a:r>
            <a:r>
              <a:rPr dirty="0" smtClean="0" sz="1000" spc="-6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−</a:t>
            </a:r>
            <a:r>
              <a:rPr dirty="0" smtClean="0" baseline="11904" sz="2100" spc="-7">
                <a:latin typeface="Cambria Math"/>
                <a:cs typeface="Cambria Math"/>
              </a:rPr>
              <a:t> </a:t>
            </a: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65">
                <a:latin typeface="Cambria Math"/>
                <a:cs typeface="Cambria Math"/>
              </a:rPr>
              <a:t>BE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932484" y="8177021"/>
            <a:ext cx="89598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21005" algn="l"/>
                <a:tab pos="710565" algn="l"/>
              </a:tabLst>
            </a:pPr>
            <a:r>
              <a:rPr dirty="0" smtClean="0" sz="1000" spc="60">
                <a:latin typeface="Cambria Math"/>
                <a:cs typeface="Cambria Math"/>
              </a:rPr>
              <a:t>C</a:t>
            </a:r>
            <a:r>
              <a:rPr dirty="0" smtClean="0" sz="1000" spc="60">
                <a:latin typeface="Cambria Math"/>
                <a:cs typeface="Cambria Math"/>
              </a:rPr>
              <a:t>	</a:t>
            </a:r>
            <a:r>
              <a:rPr dirty="0" smtClean="0" sz="1000" spc="65">
                <a:latin typeface="Cambria Math"/>
                <a:cs typeface="Cambria Math"/>
              </a:rPr>
              <a:t>B</a:t>
            </a:r>
            <a:r>
              <a:rPr dirty="0" smtClean="0" sz="1000" spc="65">
                <a:latin typeface="Cambria Math"/>
                <a:cs typeface="Cambria Math"/>
              </a:rPr>
              <a:t>	</a:t>
            </a:r>
            <a:r>
              <a:rPr dirty="0" smtClean="0" sz="1000" spc="60">
                <a:latin typeface="Cambria Math"/>
                <a:cs typeface="Cambria Math"/>
              </a:rPr>
              <a:t>DC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057452" y="8089645"/>
            <a:ext cx="6089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833932" y="8098282"/>
            <a:ext cx="989075" cy="0"/>
          </a:xfrm>
          <a:custGeom>
            <a:avLst/>
            <a:gdLst/>
            <a:ahLst/>
            <a:cxnLst/>
            <a:rect l="l" t="t" r="r" b="b"/>
            <a:pathLst>
              <a:path w="989076" h="0">
                <a:moveTo>
                  <a:pt x="0" y="0"/>
                </a:moveTo>
                <a:lnTo>
                  <a:pt x="98907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2054605" y="8098282"/>
            <a:ext cx="1605025" cy="0"/>
          </a:xfrm>
          <a:custGeom>
            <a:avLst/>
            <a:gdLst/>
            <a:ahLst/>
            <a:cxnLst/>
            <a:rect l="l" t="t" r="r" b="b"/>
            <a:pathLst>
              <a:path w="1605026" h="0">
                <a:moveTo>
                  <a:pt x="0" y="0"/>
                </a:moveTo>
                <a:lnTo>
                  <a:pt x="160502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1859026" y="7835138"/>
            <a:ext cx="2589530" cy="478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28955">
              <a:lnSpc>
                <a:spcPts val="1505"/>
              </a:lnSpc>
            </a:pPr>
            <a:r>
              <a:rPr dirty="0" smtClean="0" sz="1400">
                <a:latin typeface="Cambria Math"/>
                <a:cs typeface="Cambria Math"/>
              </a:rPr>
              <a:t>10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0.7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dirty="0" smtClean="0" baseline="37698" sz="2100">
                <a:latin typeface="Cambria Math"/>
                <a:cs typeface="Cambria Math"/>
              </a:rPr>
              <a:t>=</a:t>
            </a:r>
            <a:r>
              <a:rPr dirty="0" smtClean="0" baseline="37698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180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2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100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=</a:t>
            </a:r>
            <a:r>
              <a:rPr dirty="0" smtClean="0" baseline="37698" sz="2100" spc="104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788</a:t>
            </a:r>
            <a:r>
              <a:rPr dirty="0" smtClean="0" baseline="37698" sz="2100" spc="7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𝜇A</a:t>
            </a:r>
            <a:endParaRPr baseline="37698" sz="21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44500" y="8421878"/>
            <a:ext cx="400113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–</a:t>
            </a:r>
            <a:r>
              <a:rPr dirty="0" smtClean="0" sz="1400" spc="0">
                <a:latin typeface="Times New Roman"/>
                <a:cs typeface="Times New Roman"/>
              </a:rPr>
              <a:t>14,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-e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04800" y="307847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307847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7466076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304800" y="9752076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750823" y="8764727"/>
            <a:ext cx="3802379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87">
                <a:latin typeface="Cambria Math"/>
                <a:cs typeface="Cambria Math"/>
              </a:rPr>
              <a:t>C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 </a:t>
            </a:r>
            <a:r>
              <a:rPr dirty="0" smtClean="0" sz="1400" spc="6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788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𝜇</a:t>
            </a:r>
            <a:r>
              <a:rPr dirty="0" smtClean="0" sz="1400" spc="-15">
                <a:latin typeface="Cambria Math"/>
                <a:cs typeface="Cambria Math"/>
              </a:rPr>
              <a:t>A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2.12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44500" y="8801303"/>
            <a:ext cx="27241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55">
                <a:latin typeface="Cambria Math"/>
                <a:cs typeface="Cambria Math"/>
              </a:rPr>
              <a:t>CE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162038" y="9260027"/>
            <a:ext cx="16891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06367" y="635508"/>
            <a:ext cx="3726180" cy="24109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4500" y="415127"/>
            <a:ext cx="6884670" cy="18427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2100"/>
              </a:lnSpc>
            </a:pP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peak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6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0">
                <a:latin typeface="Times New Roman"/>
                <a:cs typeface="Times New Roman"/>
              </a:rPr>
              <a:t> bec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120">
                <a:latin typeface="Cambria Math"/>
                <a:cs typeface="Cambria Math"/>
              </a:rPr>
              <a:t>E</a:t>
            </a:r>
            <a:r>
              <a:rPr dirty="0" smtClean="0" baseline="-16666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82">
                <a:latin typeface="Cambria Math"/>
                <a:cs typeface="Cambria Math"/>
              </a:rPr>
              <a:t>sa</a:t>
            </a:r>
            <a:r>
              <a:rPr dirty="0" smtClean="0" baseline="-16666" sz="1500" spc="67">
                <a:latin typeface="Cambria Math"/>
                <a:cs typeface="Cambria Math"/>
              </a:rPr>
              <a:t>t</a:t>
            </a:r>
            <a:r>
              <a:rPr dirty="0" smtClean="0" baseline="-16666" sz="1500" spc="-7">
                <a:latin typeface="Cambria Math"/>
                <a:cs typeface="Cambria Math"/>
              </a:rPr>
              <a:t>)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baseline="-16666" sz="1500" spc="-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3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ctr" marR="118999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5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36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 marR="3783965">
              <a:lnSpc>
                <a:spcPct val="11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deter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xi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peak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cu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2423921"/>
            <a:ext cx="765810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𝐼</a:t>
            </a:r>
            <a:r>
              <a:rPr dirty="0" smtClean="0" sz="1000" spc="15">
                <a:latin typeface="Cambria Math"/>
                <a:cs typeface="Cambria Math"/>
              </a:rPr>
              <a:t>�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-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𝑒�𝑘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15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4236" y="2283714"/>
            <a:ext cx="562610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𝐼</a:t>
            </a:r>
            <a:r>
              <a:rPr dirty="0" smtClean="0" sz="1000" spc="25">
                <a:latin typeface="Cambria Math"/>
                <a:cs typeface="Cambria Math"/>
              </a:rPr>
              <a:t>�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�𝑒�𝑘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68297" y="2506218"/>
            <a:ext cx="13398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65833" y="2593593"/>
            <a:ext cx="19812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60">
                <a:latin typeface="Cambria Math"/>
                <a:cs typeface="Cambria Math"/>
              </a:rPr>
              <a:t>DC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46936" y="2514854"/>
            <a:ext cx="547116" cy="0"/>
          </a:xfrm>
          <a:custGeom>
            <a:avLst/>
            <a:gdLst/>
            <a:ahLst/>
            <a:cxnLst/>
            <a:rect l="l" t="t" r="r" b="b"/>
            <a:pathLst>
              <a:path w="547116" h="0">
                <a:moveTo>
                  <a:pt x="0" y="0"/>
                </a:moveTo>
                <a:lnTo>
                  <a:pt x="54711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2025650" y="2514854"/>
            <a:ext cx="495604" cy="0"/>
          </a:xfrm>
          <a:custGeom>
            <a:avLst/>
            <a:gdLst/>
            <a:ahLst/>
            <a:cxnLst/>
            <a:rect l="l" t="t" r="r" b="b"/>
            <a:pathLst>
              <a:path w="495604" h="0">
                <a:moveTo>
                  <a:pt x="0" y="0"/>
                </a:moveTo>
                <a:lnTo>
                  <a:pt x="49560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830070" y="2387345"/>
            <a:ext cx="14795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39775" algn="l"/>
              </a:tabLst>
            </a:pPr>
            <a:r>
              <a:rPr dirty="0" smtClean="0" sz="1400">
                <a:latin typeface="Cambria Math"/>
                <a:cs typeface="Cambria Math"/>
              </a:rPr>
              <a:t>=	</a:t>
            </a:r>
            <a:r>
              <a:rPr dirty="0" smtClean="0" sz="140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105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𝜇A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12950" y="2251709"/>
            <a:ext cx="52197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21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mA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12010" y="2506218"/>
            <a:ext cx="3225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200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00" y="2843021"/>
            <a:ext cx="6885940" cy="24053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solidFill>
                  <a:srgbClr val="006FC0"/>
                </a:solidFill>
                <a:latin typeface="Times New Roman"/>
                <a:cs typeface="Times New Roman"/>
              </a:rPr>
              <a:t>5.2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vi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er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Bi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44"/>
              </a:spcBef>
            </a:pPr>
            <a:endParaRPr sz="750"/>
          </a:p>
          <a:p>
            <a:pPr algn="just" marL="241300" marR="12700" indent="-228600">
              <a:lnSpc>
                <a:spcPct val="110000"/>
              </a:lnSpc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ely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used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near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gl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re 5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241300" marR="12700" indent="-228600">
              <a:lnSpc>
                <a:spcPct val="110700"/>
              </a:lnSpc>
              <a:spcBef>
                <a:spcPts val="10"/>
              </a:spcBef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pared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aid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be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sti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f </a:t>
            </a:r>
            <a:r>
              <a:rPr dirty="0" smtClean="0" sz="1400" spc="-1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1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vi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er </a:t>
            </a:r>
            <a:r>
              <a:rPr dirty="0" smtClean="0" sz="1400" spc="-11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ely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iffer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 ef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155"/>
              </a:spcBef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iff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r.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dc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at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xi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ately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97">
                <a:latin typeface="Cambria Math"/>
                <a:cs typeface="Cambria Math"/>
              </a:rPr>
              <a:t>D</a:t>
            </a:r>
            <a:r>
              <a:rPr dirty="0" smtClean="0" baseline="-16666" sz="1500" spc="165">
                <a:latin typeface="Cambria Math"/>
                <a:cs typeface="Cambria Math"/>
              </a:rPr>
              <a:t>C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150">
                <a:latin typeface="Cambria Math"/>
                <a:cs typeface="Cambria Math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241300" marR="15240" indent="-228600">
              <a:lnSpc>
                <a:spcPts val="1739"/>
              </a:lnSpc>
              <a:spcBef>
                <a:spcPts val="55"/>
              </a:spcBef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gl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ge.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0">
                <a:latin typeface="Times New Roman"/>
                <a:cs typeface="Times New Roman"/>
              </a:rPr>
              <a:t> 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500" y="6252336"/>
            <a:ext cx="218440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5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3: Volt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vider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bias.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4500" y="8068340"/>
            <a:ext cx="6885305" cy="4845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9395" marR="12700" indent="-227329">
              <a:lnSpc>
                <a:spcPct val="1107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rc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97">
                <a:latin typeface="Cambria Math"/>
                <a:cs typeface="Cambria Math"/>
              </a:rPr>
              <a:t>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pared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20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2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der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89733" y="8679383"/>
            <a:ext cx="677545" cy="3416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 </a:t>
            </a:r>
            <a:r>
              <a:rPr dirty="0" smtClean="0" sz="1400" spc="-10">
                <a:latin typeface="Cambria Math"/>
                <a:cs typeface="Cambria Math"/>
              </a:rPr>
              <a:t>≅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110">
                <a:latin typeface="Cambria Math"/>
                <a:cs typeface="Cambria Math"/>
              </a:rPr>
              <a:t>(</a:t>
            </a:r>
            <a:r>
              <a:rPr dirty="0" smtClean="0" baseline="-35714" sz="2100" spc="165">
                <a:latin typeface="Cambria Math"/>
                <a:cs typeface="Cambria Math"/>
              </a:rPr>
              <a:t>𝑹</a:t>
            </a:r>
            <a:endParaRPr baseline="-35714" sz="21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26207" y="8542273"/>
            <a:ext cx="22606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𝑹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42386" y="8884107"/>
            <a:ext cx="52070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31165" algn="l"/>
              </a:tabLst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730119" y="8805367"/>
            <a:ext cx="626364" cy="0"/>
          </a:xfrm>
          <a:custGeom>
            <a:avLst/>
            <a:gdLst/>
            <a:ahLst/>
            <a:cxnLst/>
            <a:rect l="l" t="t" r="r" b="b"/>
            <a:pathLst>
              <a:path w="626364" h="0">
                <a:moveTo>
                  <a:pt x="0" y="0"/>
                </a:moveTo>
                <a:lnTo>
                  <a:pt x="62636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964307" y="8714435"/>
            <a:ext cx="787400" cy="306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25793" sz="2100">
                <a:latin typeface="Cambria Math"/>
                <a:cs typeface="Cambria Math"/>
              </a:rPr>
              <a:t>+</a:t>
            </a:r>
            <a:r>
              <a:rPr dirty="0" smtClean="0" baseline="-25793" sz="2100" spc="-7">
                <a:latin typeface="Cambria Math"/>
                <a:cs typeface="Cambria Math"/>
              </a:rPr>
              <a:t> </a:t>
            </a:r>
            <a:r>
              <a:rPr dirty="0" smtClean="0" baseline="-25793" sz="2100" spc="0">
                <a:latin typeface="Cambria Math"/>
                <a:cs typeface="Cambria Math"/>
              </a:rPr>
              <a:t>𝑹</a:t>
            </a:r>
            <a:r>
              <a:rPr dirty="0" smtClean="0" baseline="11904" sz="2100" spc="165">
                <a:latin typeface="Cambria Math"/>
                <a:cs typeface="Cambria Math"/>
              </a:rPr>
              <a:t>)</a:t>
            </a:r>
            <a:r>
              <a:rPr dirty="0" smtClean="0" baseline="11904" sz="2100" spc="-135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𝑽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77892" y="8677859"/>
            <a:ext cx="106807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Equa</a:t>
            </a:r>
            <a:r>
              <a:rPr dirty="0" smtClean="0" sz="1400" spc="-10">
                <a:latin typeface="Cambria Math"/>
                <a:cs typeface="Cambria Math"/>
              </a:rPr>
              <a:t>t</a:t>
            </a:r>
            <a:r>
              <a:rPr dirty="0" smtClean="0" sz="1400" spc="0">
                <a:latin typeface="Cambria Math"/>
                <a:cs typeface="Cambria Math"/>
              </a:rPr>
              <a:t>ion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5–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4500" y="9028379"/>
            <a:ext cx="682307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nce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now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ci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069335" y="5167884"/>
            <a:ext cx="1856232" cy="28788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04800" y="307847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07847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66076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04800" y="9752076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67755" y="2432304"/>
            <a:ext cx="1749552" cy="2987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1338072" y="5847588"/>
            <a:ext cx="5186172" cy="30236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198877" y="447040"/>
            <a:ext cx="114935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11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𝑽</a:t>
            </a:r>
            <a:r>
              <a:rPr dirty="0" smtClean="0" baseline="-16666" sz="1500" spc="-22">
                <a:latin typeface="Cambria Math"/>
                <a:cs typeface="Cambria Math"/>
              </a:rPr>
              <a:t>��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68748" y="447040"/>
            <a:ext cx="10661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Eq</a:t>
            </a:r>
            <a:r>
              <a:rPr dirty="0" smtClean="0" sz="1400" spc="-10">
                <a:latin typeface="Cambria Math"/>
                <a:cs typeface="Cambria Math"/>
              </a:rPr>
              <a:t>u</a:t>
            </a:r>
            <a:r>
              <a:rPr dirty="0" smtClean="0" sz="1400" spc="0">
                <a:latin typeface="Cambria Math"/>
                <a:cs typeface="Cambria Math"/>
              </a:rPr>
              <a:t>at</a:t>
            </a:r>
            <a:r>
              <a:rPr dirty="0" smtClean="0" sz="1400" spc="-10">
                <a:latin typeface="Cambria Math"/>
                <a:cs typeface="Cambria Math"/>
              </a:rPr>
              <a:t>i</a:t>
            </a:r>
            <a:r>
              <a:rPr dirty="0" smtClean="0" sz="1400" spc="0">
                <a:latin typeface="Cambria Math"/>
                <a:cs typeface="Cambria Math"/>
              </a:rPr>
              <a:t>on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5</a:t>
            </a:r>
            <a:r>
              <a:rPr dirty="0" smtClean="0" sz="1400" spc="0">
                <a:latin typeface="Cambria Math"/>
                <a:cs typeface="Cambria Math"/>
              </a:rPr>
              <a:t>–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680211"/>
            <a:ext cx="28257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57729" y="1032509"/>
            <a:ext cx="93345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𝑰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≅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𝑰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 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𝑹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46019" y="896873"/>
            <a:ext cx="21653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66414" y="1238757"/>
            <a:ext cx="10033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954147" y="1160017"/>
            <a:ext cx="205739" cy="0"/>
          </a:xfrm>
          <a:custGeom>
            <a:avLst/>
            <a:gdLst/>
            <a:ahLst/>
            <a:cxnLst/>
            <a:rect l="l" t="t" r="r" b="b"/>
            <a:pathLst>
              <a:path w="205739" h="0">
                <a:moveTo>
                  <a:pt x="0" y="0"/>
                </a:moveTo>
                <a:lnTo>
                  <a:pt x="205739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71796" y="1032509"/>
            <a:ext cx="1076960" cy="576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</a:t>
            </a:r>
            <a:r>
              <a:rPr dirty="0" smtClean="0" sz="1400" spc="-20">
                <a:latin typeface="Cambria Math"/>
                <a:cs typeface="Cambria Math"/>
              </a:rPr>
              <a:t>q</a:t>
            </a:r>
            <a:r>
              <a:rPr dirty="0" smtClean="0" sz="1400" spc="0">
                <a:latin typeface="Cambria Math"/>
                <a:cs typeface="Cambria Math"/>
              </a:rPr>
              <a:t>ua</a:t>
            </a:r>
            <a:r>
              <a:rPr dirty="0" smtClean="0" sz="1400" spc="-10">
                <a:latin typeface="Cambria Math"/>
                <a:cs typeface="Cambria Math"/>
              </a:rPr>
              <a:t>t</a:t>
            </a:r>
            <a:r>
              <a:rPr dirty="0" smtClean="0" sz="1400" spc="0">
                <a:latin typeface="Cambria Math"/>
                <a:cs typeface="Cambria Math"/>
              </a:rPr>
              <a:t>ion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5–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3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1000"/>
              </a:lnSpc>
              <a:spcBef>
                <a:spcPts val="92"/>
              </a:spcBef>
            </a:pPr>
            <a:endParaRPr sz="1000"/>
          </a:p>
          <a:p>
            <a:pPr marL="2159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Equa</a:t>
            </a:r>
            <a:r>
              <a:rPr dirty="0" smtClean="0" sz="1400" spc="-10">
                <a:latin typeface="Cambria Math"/>
                <a:cs typeface="Cambria Math"/>
              </a:rPr>
              <a:t>t</a:t>
            </a:r>
            <a:r>
              <a:rPr dirty="0" smtClean="0" sz="1400" spc="-10">
                <a:latin typeface="Cambria Math"/>
                <a:cs typeface="Cambria Math"/>
              </a:rPr>
              <a:t>i</a:t>
            </a:r>
            <a:r>
              <a:rPr dirty="0" smtClean="0" sz="1400" spc="0">
                <a:latin typeface="Cambria Math"/>
                <a:cs typeface="Cambria Math"/>
              </a:rPr>
              <a:t>on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5–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500" y="1384554"/>
            <a:ext cx="43751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44014" y="1384554"/>
            <a:ext cx="129857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𝑽</a:t>
            </a:r>
            <a:r>
              <a:rPr dirty="0" smtClean="0" baseline="-16666" sz="1500" spc="-15">
                <a:latin typeface="Cambria Math"/>
                <a:cs typeface="Cambria Math"/>
              </a:rPr>
              <a:t>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𝑰</a:t>
            </a:r>
            <a:r>
              <a:rPr dirty="0" smtClean="0" baseline="-16666" sz="1500" spc="7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𝑹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500" y="1623821"/>
            <a:ext cx="6882765" cy="16770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nce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now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187">
                <a:latin typeface="Cambria Math"/>
                <a:cs typeface="Cambria Math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can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195">
                <a:latin typeface="Cambria Math"/>
                <a:cs typeface="Cambria Math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ctr" marR="6350">
              <a:lnSpc>
                <a:spcPct val="100000"/>
              </a:lnSpc>
              <a:spcBef>
                <a:spcPts val="225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E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ts val="800"/>
              </a:lnSpc>
              <a:spcBef>
                <a:spcPts val="4"/>
              </a:spcBef>
            </a:pPr>
            <a:endParaRPr sz="800"/>
          </a:p>
          <a:p>
            <a:pPr marL="12700" marR="12700">
              <a:lnSpc>
                <a:spcPct val="1114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140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5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5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14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E</a:t>
            </a:r>
            <a:r>
              <a:rPr dirty="0" smtClean="0" baseline="-16666" sz="1500" spc="89">
                <a:latin typeface="Cambria Math"/>
                <a:cs typeface="Cambria Math"/>
              </a:rPr>
              <a:t>  </a:t>
            </a:r>
            <a:r>
              <a:rPr dirty="0" smtClean="0" baseline="-16666" sz="1500" spc="-15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 </a:t>
            </a:r>
            <a:r>
              <a:rPr dirty="0" smtClean="0" baseline="-16666" sz="1500" spc="-15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iff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Fi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4 if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89">
                <a:latin typeface="Cambria Math"/>
                <a:cs typeface="Cambria Math"/>
              </a:rPr>
              <a:t>DC</a:t>
            </a:r>
            <a:r>
              <a:rPr dirty="0" smtClean="0" baseline="-16666" sz="1500" spc="89">
                <a:latin typeface="Cambria Math"/>
                <a:cs typeface="Cambria Math"/>
              </a:rPr>
              <a:t>  </a:t>
            </a:r>
            <a:r>
              <a:rPr dirty="0" smtClean="0" sz="1400" spc="6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4"/>
              </a:spcBef>
            </a:pPr>
            <a:endParaRPr sz="1000"/>
          </a:p>
          <a:p>
            <a:pPr marL="450913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URE 5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4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46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4500" y="3433190"/>
            <a:ext cx="640715" cy="3416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≅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110">
                <a:latin typeface="Cambria Math"/>
                <a:cs typeface="Cambria Math"/>
              </a:rPr>
              <a:t>(</a:t>
            </a:r>
            <a:r>
              <a:rPr dirty="0" smtClean="0" baseline="-35714" sz="2100" spc="165">
                <a:latin typeface="Cambria Math"/>
                <a:cs typeface="Cambria Math"/>
              </a:rPr>
              <a:t>𝑅</a:t>
            </a:r>
            <a:endParaRPr baseline="-35714" sz="21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45844" y="3296031"/>
            <a:ext cx="21018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52880" y="3637915"/>
            <a:ext cx="50292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15925" algn="l"/>
              </a:tabLst>
            </a:pPr>
            <a:r>
              <a:rPr dirty="0" smtClean="0" sz="1000" spc="20">
                <a:latin typeface="Cambria Math"/>
                <a:cs typeface="Cambria Math"/>
              </a:rPr>
              <a:t>1</a:t>
            </a:r>
            <a:r>
              <a:rPr dirty="0" smtClean="0" sz="1000" spc="20">
                <a:latin typeface="Cambria Math"/>
                <a:cs typeface="Cambria Math"/>
              </a:rPr>
              <a:t>	</a:t>
            </a: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958900" y="3559175"/>
            <a:ext cx="589788" cy="0"/>
          </a:xfrm>
          <a:custGeom>
            <a:avLst/>
            <a:gdLst/>
            <a:ahLst/>
            <a:cxnLst/>
            <a:rect l="l" t="t" r="r" b="b"/>
            <a:pathLst>
              <a:path w="589788" h="0">
                <a:moveTo>
                  <a:pt x="0" y="0"/>
                </a:moveTo>
                <a:lnTo>
                  <a:pt x="58978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71752" y="3550539"/>
            <a:ext cx="22320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+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35714" sz="2100" spc="165">
                <a:latin typeface="Cambria Math"/>
                <a:cs typeface="Cambria Math"/>
              </a:rPr>
              <a:t>)</a:t>
            </a:r>
            <a:r>
              <a:rPr dirty="0" smtClean="0" baseline="35714" sz="2100" spc="-135">
                <a:latin typeface="Cambria Math"/>
                <a:cs typeface="Cambria Math"/>
              </a:rPr>
              <a:t> </a:t>
            </a:r>
            <a:r>
              <a:rPr dirty="0" smtClean="0" baseline="37698" sz="2100" spc="-292">
                <a:latin typeface="Cambria Math"/>
                <a:cs typeface="Cambria Math"/>
              </a:rPr>
              <a:t>�</a:t>
            </a:r>
            <a:r>
              <a:rPr dirty="0" smtClean="0" baseline="36111" sz="1500" spc="82">
                <a:latin typeface="Cambria Math"/>
                <a:cs typeface="Cambria Math"/>
              </a:rPr>
              <a:t>C</a:t>
            </a:r>
            <a:r>
              <a:rPr dirty="0" smtClean="0" baseline="36111" sz="1500" spc="89">
                <a:latin typeface="Cambria Math"/>
                <a:cs typeface="Cambria Math"/>
              </a:rPr>
              <a:t>C</a:t>
            </a:r>
            <a:r>
              <a:rPr dirty="0" smtClean="0" baseline="36111" sz="1500" spc="89">
                <a:latin typeface="Cambria Math"/>
                <a:cs typeface="Cambria Math"/>
              </a:rPr>
              <a:t> </a:t>
            </a:r>
            <a:r>
              <a:rPr dirty="0" smtClean="0" baseline="36111" sz="1500" spc="37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=</a:t>
            </a:r>
            <a:r>
              <a:rPr dirty="0" smtClean="0" baseline="37698" sz="2100" spc="104">
                <a:latin typeface="Cambria Math"/>
                <a:cs typeface="Cambria Math"/>
              </a:rPr>
              <a:t> </a:t>
            </a:r>
            <a:r>
              <a:rPr dirty="0" smtClean="0" baseline="35714" sz="2100" spc="165">
                <a:latin typeface="Cambria Math"/>
                <a:cs typeface="Cambria Math"/>
              </a:rPr>
              <a:t>(</a:t>
            </a:r>
            <a:r>
              <a:rPr dirty="0" smtClean="0" sz="1400" spc="110">
                <a:latin typeface="Cambria Math"/>
                <a:cs typeface="Cambria Math"/>
              </a:rPr>
              <a:t>10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5.6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58923" y="3296031"/>
            <a:ext cx="5143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5.6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240533" y="3559175"/>
            <a:ext cx="1149400" cy="0"/>
          </a:xfrm>
          <a:custGeom>
            <a:avLst/>
            <a:gdLst/>
            <a:ahLst/>
            <a:cxnLst/>
            <a:rect l="l" t="t" r="r" b="b"/>
            <a:pathLst>
              <a:path w="1149400" h="0">
                <a:moveTo>
                  <a:pt x="0" y="0"/>
                </a:moveTo>
                <a:lnTo>
                  <a:pt x="114940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377310" y="3433190"/>
            <a:ext cx="119761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10">
                <a:latin typeface="Cambria Math"/>
                <a:cs typeface="Cambria Math"/>
              </a:rPr>
              <a:t>)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3.59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35456" y="4501007"/>
            <a:ext cx="199644" cy="0"/>
          </a:xfrm>
          <a:custGeom>
            <a:avLst/>
            <a:gdLst/>
            <a:ahLst/>
            <a:cxnLst/>
            <a:rect l="l" t="t" r="r" b="b"/>
            <a:pathLst>
              <a:path w="199644" h="0">
                <a:moveTo>
                  <a:pt x="0" y="0"/>
                </a:moveTo>
                <a:lnTo>
                  <a:pt x="19964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444500" y="3783710"/>
            <a:ext cx="3424554" cy="7054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So, 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BE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3.59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5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2.89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endParaRPr sz="1400">
              <a:latin typeface="Times New Roman"/>
              <a:cs typeface="Times New Roman"/>
            </a:endParaRPr>
          </a:p>
          <a:p>
            <a:pPr marL="401320">
              <a:lnSpc>
                <a:spcPct val="100000"/>
              </a:lnSpc>
              <a:spcBef>
                <a:spcPts val="35"/>
              </a:spcBef>
              <a:tabLst>
                <a:tab pos="820419" algn="l"/>
              </a:tabLst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	</a:t>
            </a:r>
            <a:r>
              <a:rPr dirty="0" smtClean="0" sz="1400" spc="55">
                <a:latin typeface="Cambria Math"/>
                <a:cs typeface="Cambria Math"/>
              </a:rPr>
              <a:t>2.89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265224" y="4501007"/>
            <a:ext cx="478536" cy="0"/>
          </a:xfrm>
          <a:custGeom>
            <a:avLst/>
            <a:gdLst/>
            <a:ahLst/>
            <a:cxnLst/>
            <a:rect l="l" t="t" r="r" b="b"/>
            <a:pathLst>
              <a:path w="478536" h="0">
                <a:moveTo>
                  <a:pt x="0" y="0"/>
                </a:moveTo>
                <a:lnTo>
                  <a:pt x="47853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444500" y="4373498"/>
            <a:ext cx="217424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𝑅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-14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560</a:t>
            </a:r>
            <a:r>
              <a:rPr dirty="0" smtClean="0" baseline="-37698" sz="2100" spc="7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Ω </a:t>
            </a:r>
            <a:r>
              <a:rPr dirty="0" smtClean="0" baseline="-37698" sz="2100" spc="-23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5.16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mA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44500" y="4579746"/>
            <a:ext cx="6877050" cy="13214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01650">
              <a:lnSpc>
                <a:spcPct val="100000"/>
              </a:lnSpc>
            </a:pPr>
            <a:r>
              <a:rPr dirty="0" smtClean="0" sz="1000" spc="55">
                <a:latin typeface="Cambria Math"/>
                <a:cs typeface="Cambria Math"/>
              </a:rPr>
              <a:t>E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ts val="163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ore,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≅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5.16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mA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87">
                <a:latin typeface="Cambria Math"/>
                <a:cs typeface="Cambria Math"/>
              </a:rPr>
              <a:t>C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 </a:t>
            </a:r>
            <a:r>
              <a:rPr dirty="0" smtClean="0" sz="1400" spc="6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5.</a:t>
            </a:r>
            <a:r>
              <a:rPr dirty="0" smtClean="0" sz="1400" spc="-10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Cambria Math"/>
                <a:cs typeface="Cambria Math"/>
              </a:rPr>
              <a:t>6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1.0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5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4.84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marL="1861185">
              <a:lnSpc>
                <a:spcPct val="100000"/>
              </a:lnSpc>
              <a:spcBef>
                <a:spcPts val="240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E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4.84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2.89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1.95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marL="239395" marR="12700" indent="-227329">
              <a:lnSpc>
                <a:spcPct val="1093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ff,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dc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3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638170" y="8791650"/>
            <a:ext cx="249682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5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5: Volt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vider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with lo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04800" y="307847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07847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7466076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304800" y="9752076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02579" y="2673095"/>
            <a:ext cx="1755648" cy="24124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1362455" y="6702552"/>
            <a:ext cx="5141976" cy="24109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416620"/>
            <a:ext cx="6884670" cy="5137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9395" marR="12700" indent="-227329">
              <a:lnSpc>
                <a:spcPct val="1114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adi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g</a:t>
            </a:r>
            <a:r>
              <a:rPr dirty="0" smtClean="0" sz="1400" spc="16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fec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15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of</a:t>
            </a:r>
            <a:r>
              <a:rPr dirty="0" smtClean="0" sz="1400" spc="15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ol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g</a:t>
            </a:r>
            <a:r>
              <a:rPr dirty="0" smtClean="0" sz="1400" spc="20" b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vi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er</a:t>
            </a:r>
            <a:r>
              <a:rPr dirty="0" smtClean="0" sz="1400" spc="16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1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:</a:t>
            </a:r>
            <a:r>
              <a:rPr dirty="0" smtClean="0" sz="1400" spc="16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D</a:t>
            </a:r>
            <a:r>
              <a:rPr dirty="0" smtClean="0" sz="1400" spc="0" i="1">
                <a:latin typeface="Times New Roman"/>
                <a:cs typeface="Times New Roman"/>
              </a:rPr>
              <a:t>C</a:t>
            </a:r>
            <a:r>
              <a:rPr dirty="0" smtClean="0" sz="1400" spc="160" i="1">
                <a:latin typeface="Times New Roman"/>
                <a:cs typeface="Times New Roman"/>
              </a:rPr>
              <a:t> </a:t>
            </a:r>
            <a:r>
              <a:rPr dirty="0" smtClean="0" sz="1400" spc="-15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u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16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ce</a:t>
            </a:r>
            <a:r>
              <a:rPr dirty="0" smtClean="0" sz="1400" spc="16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15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the</a:t>
            </a:r>
            <a:r>
              <a:rPr dirty="0" smtClean="0" sz="1400" spc="150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or</a:t>
            </a:r>
            <a:r>
              <a:rPr dirty="0" smtClean="0" sz="1400" spc="15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ase</a:t>
            </a:r>
            <a:r>
              <a:rPr dirty="0" smtClean="0" sz="1400" spc="170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89">
                <a:latin typeface="Cambria Math"/>
                <a:cs typeface="Cambria Math"/>
              </a:rPr>
              <a:t>DC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iffe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39442" y="1075181"/>
            <a:ext cx="894080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𝑹</a:t>
            </a:r>
            <a:r>
              <a:rPr dirty="0" smtClean="0" sz="1000" spc="-15">
                <a:latin typeface="Cambria Math"/>
                <a:cs typeface="Cambria Math"/>
              </a:rPr>
              <a:t>��</a:t>
            </a:r>
            <a:r>
              <a:rPr dirty="0" smtClean="0" sz="1000" spc="-10">
                <a:latin typeface="Cambria Math"/>
                <a:cs typeface="Cambria Math"/>
              </a:rPr>
              <a:t>(</a:t>
            </a:r>
            <a:r>
              <a:rPr dirty="0" smtClean="0" sz="1000" spc="-15">
                <a:latin typeface="Cambria Math"/>
                <a:cs typeface="Cambria Math"/>
              </a:rPr>
              <a:t>�</a:t>
            </a:r>
            <a:r>
              <a:rPr dirty="0" smtClean="0" sz="1000" spc="-1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5">
                <a:latin typeface="Cambria Math"/>
                <a:cs typeface="Cambria Math"/>
              </a:rPr>
              <a:t>�</a:t>
            </a:r>
            <a:r>
              <a:rPr dirty="0" smtClean="0" sz="1000" spc="-5">
                <a:latin typeface="Cambria Math"/>
                <a:cs typeface="Cambria Math"/>
              </a:rPr>
              <a:t>)</a:t>
            </a:r>
            <a:r>
              <a:rPr dirty="0" smtClean="0" sz="1000" spc="-5">
                <a:latin typeface="Cambria Math"/>
                <a:cs typeface="Cambria Math"/>
              </a:rPr>
              <a:t> </a:t>
            </a:r>
            <a:r>
              <a:rPr dirty="0" smtClean="0" sz="1000" spc="1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55747" y="939545"/>
            <a:ext cx="52006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𝜷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50">
                <a:latin typeface="Cambria Math"/>
                <a:cs typeface="Cambria Math"/>
              </a:rPr>
              <a:t>�</a:t>
            </a:r>
            <a:r>
              <a:rPr dirty="0" smtClean="0" baseline="11904" sz="2100" spc="0">
                <a:latin typeface="Cambria Math"/>
                <a:cs typeface="Cambria Math"/>
              </a:rPr>
              <a:t>𝑽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26435" y="1157478"/>
            <a:ext cx="10350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𝑰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04159" y="1244854"/>
            <a:ext cx="10033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68447" y="1166113"/>
            <a:ext cx="501396" cy="0"/>
          </a:xfrm>
          <a:custGeom>
            <a:avLst/>
            <a:gdLst/>
            <a:ahLst/>
            <a:cxnLst/>
            <a:rect l="l" t="t" r="r" b="b"/>
            <a:pathLst>
              <a:path w="501396" h="0">
                <a:moveTo>
                  <a:pt x="0" y="0"/>
                </a:moveTo>
                <a:lnTo>
                  <a:pt x="50139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450460" y="1038606"/>
            <a:ext cx="10661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Eq</a:t>
            </a:r>
            <a:r>
              <a:rPr dirty="0" smtClean="0" sz="1400" spc="-10">
                <a:latin typeface="Cambria Math"/>
                <a:cs typeface="Cambria Math"/>
              </a:rPr>
              <a:t>u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sz="1400" spc="-10">
                <a:latin typeface="Cambria Math"/>
                <a:cs typeface="Cambria Math"/>
              </a:rPr>
              <a:t>t</a:t>
            </a:r>
            <a:r>
              <a:rPr dirty="0" smtClean="0" sz="1400" spc="0">
                <a:latin typeface="Cambria Math"/>
                <a:cs typeface="Cambria Math"/>
              </a:rPr>
              <a:t>ion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5</a:t>
            </a:r>
            <a:r>
              <a:rPr dirty="0" smtClean="0" sz="1400" spc="0">
                <a:latin typeface="Cambria Math"/>
                <a:cs typeface="Cambria Math"/>
              </a:rPr>
              <a:t>–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1387602"/>
            <a:ext cx="6885305" cy="19113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69900" indent="-229235">
              <a:lnSpc>
                <a:spcPct val="100000"/>
              </a:lnSpc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eff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4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200"/>
              </a:spcBef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We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q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ic</a:t>
            </a:r>
            <a:r>
              <a:rPr dirty="0" smtClean="0" sz="1400" spc="-25" b="1"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ly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ate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adi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ef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ec</a:t>
            </a:r>
            <a:r>
              <a:rPr dirty="0" smtClean="0" sz="1400" spc="2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3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𝑹</a:t>
            </a:r>
            <a:r>
              <a:rPr dirty="0" smtClean="0" baseline="-16666" sz="1500" spc="-22">
                <a:latin typeface="Cambria Math"/>
                <a:cs typeface="Cambria Math"/>
              </a:rPr>
              <a:t>��</a:t>
            </a:r>
            <a:r>
              <a:rPr dirty="0" smtClean="0" baseline="-16666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22">
                <a:latin typeface="Cambria Math"/>
                <a:cs typeface="Cambria Math"/>
              </a:rPr>
              <a:t>�</a:t>
            </a:r>
            <a:r>
              <a:rPr dirty="0" smtClean="0" baseline="-16666" sz="1500" spc="-22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7">
                <a:latin typeface="Cambria Math"/>
                <a:cs typeface="Cambria Math"/>
              </a:rPr>
              <a:t>�</a:t>
            </a:r>
            <a:r>
              <a:rPr dirty="0" smtClean="0" baseline="-16666" sz="1500" spc="-7">
                <a:latin typeface="Cambria Math"/>
                <a:cs typeface="Cambria Math"/>
              </a:rPr>
              <a:t>)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is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3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ast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ten</a:t>
            </a:r>
            <a:r>
              <a:rPr dirty="0" smtClean="0" sz="1400" spc="3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es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ger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marL="241300" marR="12700">
              <a:lnSpc>
                <a:spcPct val="123600"/>
              </a:lnSpc>
              <a:spcBef>
                <a:spcPts val="10"/>
              </a:spcBef>
            </a:pPr>
            <a:r>
              <a:rPr dirty="0" smtClean="0" sz="1400">
                <a:latin typeface="Cambria Math"/>
                <a:cs typeface="Cambria Math"/>
              </a:rPr>
              <a:t>𝑹</a:t>
            </a:r>
            <a:r>
              <a:rPr dirty="0" smtClean="0" baseline="-16666" sz="1500" spc="60">
                <a:latin typeface="Cambria Math"/>
                <a:cs typeface="Cambria Math"/>
              </a:rPr>
              <a:t>�</a:t>
            </a:r>
            <a:r>
              <a:rPr dirty="0" smtClean="0" sz="1400" spc="0" b="1">
                <a:latin typeface="Times New Roman"/>
                <a:cs typeface="Times New Roman"/>
              </a:rPr>
              <a:t>,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loa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effect</a:t>
            </a:r>
            <a:r>
              <a:rPr dirty="0" smtClean="0" sz="1400" spc="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ll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be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10%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ge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der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is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tiff.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12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𝑹</a:t>
            </a:r>
            <a:r>
              <a:rPr dirty="0" smtClean="0" baseline="-16666" sz="1500" spc="-22">
                <a:latin typeface="Cambria Math"/>
                <a:cs typeface="Cambria Math"/>
              </a:rPr>
              <a:t>��</a:t>
            </a:r>
            <a:r>
              <a:rPr dirty="0" smtClean="0" baseline="-16666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22">
                <a:latin typeface="Cambria Math"/>
                <a:cs typeface="Cambria Math"/>
              </a:rPr>
              <a:t>�</a:t>
            </a:r>
            <a:r>
              <a:rPr dirty="0" smtClean="0" baseline="-16666" sz="1500" spc="-22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0">
                <a:latin typeface="Cambria Math"/>
                <a:cs typeface="Cambria Math"/>
              </a:rPr>
              <a:t>�</a:t>
            </a:r>
            <a:r>
              <a:rPr dirty="0" smtClean="0" baseline="-16666" sz="1500" spc="-7">
                <a:latin typeface="Cambria Math"/>
                <a:cs typeface="Cambria Math"/>
              </a:rPr>
              <a:t>)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baseline="-16666" sz="1500" spc="67">
                <a:latin typeface="Cambria Math"/>
                <a:cs typeface="Cambria Math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is</a:t>
            </a:r>
            <a:r>
              <a:rPr dirty="0" smtClean="0" sz="1400" spc="0" b="1">
                <a:latin typeface="Times New Roman"/>
                <a:cs typeface="Times New Roman"/>
              </a:rPr>
              <a:t> le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20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an ten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es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𝑹</a:t>
            </a:r>
            <a:r>
              <a:rPr dirty="0" smtClean="0" baseline="-16666" sz="1500" spc="60">
                <a:latin typeface="Cambria Math"/>
                <a:cs typeface="Cambria Math"/>
              </a:rPr>
              <a:t>�</a:t>
            </a:r>
            <a:r>
              <a:rPr dirty="0" smtClean="0" sz="1400" spc="0" b="1">
                <a:latin typeface="Times New Roman"/>
                <a:cs typeface="Times New Roman"/>
              </a:rPr>
              <a:t>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it s</a:t>
            </a:r>
            <a:r>
              <a:rPr dirty="0" smtClean="0" sz="1400" spc="-10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ld </a:t>
            </a:r>
            <a:r>
              <a:rPr dirty="0" smtClean="0" sz="1400" spc="-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bined in p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el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th </a:t>
            </a:r>
            <a:r>
              <a:rPr dirty="0" smtClean="0" sz="1400" spc="0">
                <a:latin typeface="Cambria Math"/>
                <a:cs typeface="Cambria Math"/>
              </a:rPr>
              <a:t>𝑹</a:t>
            </a:r>
            <a:r>
              <a:rPr dirty="0" smtClean="0" baseline="-16666" sz="1500" spc="60">
                <a:latin typeface="Cambria Math"/>
                <a:cs typeface="Cambria Math"/>
              </a:rPr>
              <a:t>�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30"/>
              </a:spcBef>
            </a:pPr>
            <a:endParaRPr sz="750"/>
          </a:p>
          <a:p>
            <a:pPr marL="12700" marR="12700">
              <a:lnSpc>
                <a:spcPct val="1114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150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5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5" b="1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15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dc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0">
                <a:latin typeface="Times New Roman"/>
                <a:cs typeface="Times New Roman"/>
              </a:rPr>
              <a:t> Fi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89">
                <a:latin typeface="Cambria Math"/>
                <a:cs typeface="Cambria Math"/>
              </a:rPr>
              <a:t>DC</a:t>
            </a:r>
            <a:r>
              <a:rPr dirty="0" smtClean="0" baseline="-16666" sz="1500" spc="89">
                <a:latin typeface="Cambria Math"/>
                <a:cs typeface="Cambria Math"/>
              </a:rPr>
              <a:t>  </a:t>
            </a:r>
            <a:r>
              <a:rPr dirty="0" smtClean="0" sz="1400" spc="60">
                <a:latin typeface="Cambria Math"/>
                <a:cs typeface="Cambria Math"/>
              </a:rPr>
              <a:t>=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4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4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23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500" y="3387471"/>
            <a:ext cx="1369060" cy="5670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BE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ts val="800"/>
              </a:lnSpc>
              <a:spcBef>
                <a:spcPts val="3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0.7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87">
                <a:latin typeface="Cambria Math"/>
                <a:cs typeface="Cambria Math"/>
              </a:rPr>
              <a:t>E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76240" y="3412871"/>
            <a:ext cx="81661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URE 5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500" y="4129659"/>
            <a:ext cx="35369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22756" y="3994022"/>
            <a:ext cx="79946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0.7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09268" y="4248530"/>
            <a:ext cx="1390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20520" y="4335907"/>
            <a:ext cx="10668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55">
                <a:latin typeface="Cambria Math"/>
                <a:cs typeface="Cambria Math"/>
              </a:rPr>
              <a:t>E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35456" y="4257166"/>
            <a:ext cx="772668" cy="0"/>
          </a:xfrm>
          <a:custGeom>
            <a:avLst/>
            <a:gdLst/>
            <a:ahLst/>
            <a:cxnLst/>
            <a:rect l="l" t="t" r="r" b="b"/>
            <a:pathLst>
              <a:path w="772668" h="0">
                <a:moveTo>
                  <a:pt x="0" y="0"/>
                </a:moveTo>
                <a:lnTo>
                  <a:pt x="77266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644142" y="4129659"/>
            <a:ext cx="1587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27022" y="3994022"/>
            <a:ext cx="86360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4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0.7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002282" y="4248530"/>
            <a:ext cx="5143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1.0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839722" y="4257166"/>
            <a:ext cx="836980" cy="0"/>
          </a:xfrm>
          <a:custGeom>
            <a:avLst/>
            <a:gdLst/>
            <a:ahLst/>
            <a:cxnLst/>
            <a:rect l="l" t="t" r="r" b="b"/>
            <a:pathLst>
              <a:path w="836980" h="0">
                <a:moveTo>
                  <a:pt x="0" y="0"/>
                </a:moveTo>
                <a:lnTo>
                  <a:pt x="83698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712847" y="4129659"/>
            <a:ext cx="74104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3.3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mA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4500" y="4638675"/>
            <a:ext cx="901700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𝑅</a:t>
            </a:r>
            <a:r>
              <a:rPr dirty="0" smtClean="0" sz="1000" spc="25">
                <a:latin typeface="Cambria Math"/>
                <a:cs typeface="Cambria Math"/>
              </a:rPr>
              <a:t>I</a:t>
            </a:r>
            <a:r>
              <a:rPr dirty="0" smtClean="0" sz="1000" spc="65">
                <a:latin typeface="Cambria Math"/>
                <a:cs typeface="Cambria Math"/>
              </a:rPr>
              <a:t>N</a:t>
            </a:r>
            <a:r>
              <a:rPr dirty="0" smtClean="0" sz="1000" spc="-15">
                <a:latin typeface="Cambria Math"/>
                <a:cs typeface="Cambria Math"/>
              </a:rPr>
              <a:t>(</a:t>
            </a:r>
            <a:r>
              <a:rPr dirty="0" smtClean="0" sz="1000" spc="65">
                <a:latin typeface="Cambria Math"/>
                <a:cs typeface="Cambria Math"/>
              </a:rPr>
              <a:t>B</a:t>
            </a:r>
            <a:r>
              <a:rPr dirty="0" smtClean="0" sz="1000" spc="65">
                <a:latin typeface="Cambria Math"/>
                <a:cs typeface="Cambria Math"/>
              </a:rPr>
              <a:t>AS</a:t>
            </a:r>
            <a:r>
              <a:rPr dirty="0" smtClean="0" sz="1000" spc="55">
                <a:latin typeface="Cambria Math"/>
                <a:cs typeface="Cambria Math"/>
              </a:rPr>
              <a:t>E</a:t>
            </a:r>
            <a:r>
              <a:rPr dirty="0" smtClean="0" sz="1000" spc="-5">
                <a:latin typeface="Cambria Math"/>
                <a:cs typeface="Cambria Math"/>
              </a:rPr>
              <a:t>)</a:t>
            </a:r>
            <a:r>
              <a:rPr dirty="0" smtClean="0" sz="1000" spc="-5">
                <a:latin typeface="Cambria Math"/>
                <a:cs typeface="Cambria Math"/>
              </a:rPr>
              <a:t> </a:t>
            </a:r>
            <a:r>
              <a:rPr dirty="0" smtClean="0" sz="1000" spc="1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369822" y="4503039"/>
            <a:ext cx="476250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𝛽</a:t>
            </a:r>
            <a:r>
              <a:rPr dirty="0" smtClean="0" sz="1000" spc="65">
                <a:latin typeface="Cambria Math"/>
                <a:cs typeface="Cambria Math"/>
              </a:rPr>
              <a:t>D</a:t>
            </a:r>
            <a:r>
              <a:rPr dirty="0" smtClean="0" sz="1000" spc="110">
                <a:latin typeface="Cambria Math"/>
                <a:cs typeface="Cambria Math"/>
              </a:rPr>
              <a:t>C</a:t>
            </a: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65">
                <a:latin typeface="Cambria Math"/>
                <a:cs typeface="Cambria Math"/>
              </a:rPr>
              <a:t>B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25269" y="4720971"/>
            <a:ext cx="9334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𝐼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581658" y="4808346"/>
            <a:ext cx="10668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55">
                <a:latin typeface="Cambria Math"/>
                <a:cs typeface="Cambria Math"/>
              </a:rPr>
              <a:t>E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382522" y="4729607"/>
            <a:ext cx="458723" cy="0"/>
          </a:xfrm>
          <a:custGeom>
            <a:avLst/>
            <a:gdLst/>
            <a:ahLst/>
            <a:cxnLst/>
            <a:rect l="l" t="t" r="r" b="b"/>
            <a:pathLst>
              <a:path w="458724" h="0">
                <a:moveTo>
                  <a:pt x="0" y="0"/>
                </a:moveTo>
                <a:lnTo>
                  <a:pt x="458723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877314" y="4602098"/>
            <a:ext cx="1717039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971550" algn="l"/>
              </a:tabLst>
            </a:pPr>
            <a:r>
              <a:rPr dirty="0" smtClean="0" sz="1400">
                <a:latin typeface="Cambria Math"/>
                <a:cs typeface="Cambria Math"/>
              </a:rPr>
              <a:t>=	</a:t>
            </a:r>
            <a:r>
              <a:rPr dirty="0" smtClean="0" sz="140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152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060194" y="4466463"/>
            <a:ext cx="75374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125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4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157729" y="4720971"/>
            <a:ext cx="5581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3.3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mA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072894" y="4729607"/>
            <a:ext cx="727252" cy="0"/>
          </a:xfrm>
          <a:custGeom>
            <a:avLst/>
            <a:gdLst/>
            <a:ahLst/>
            <a:cxnLst/>
            <a:rect l="l" t="t" r="r" b="b"/>
            <a:pathLst>
              <a:path w="727252" h="0">
                <a:moveTo>
                  <a:pt x="0" y="0"/>
                </a:moveTo>
                <a:lnTo>
                  <a:pt x="72725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444500" y="5032964"/>
            <a:ext cx="6886575" cy="1188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239395" marR="12700" indent="-227329">
              <a:lnSpc>
                <a:spcPct val="1102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Theve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in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’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-3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Th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or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dirty="0" smtClean="0" sz="1400" spc="-4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pplied</a:t>
            </a:r>
            <a:r>
              <a:rPr dirty="0" smtClean="0" sz="1400" spc="-4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to</a:t>
            </a:r>
            <a:r>
              <a:rPr dirty="0" smtClean="0" sz="1400" spc="-3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g</a:t>
            </a:r>
            <a:r>
              <a:rPr dirty="0" smtClean="0" sz="1400" spc="20" b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ider</a:t>
            </a:r>
            <a:r>
              <a:rPr dirty="0" smtClean="0" sz="1400" spc="-4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B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1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:</a:t>
            </a:r>
            <a:r>
              <a:rPr dirty="0" smtClean="0" sz="1400" spc="-13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ze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fec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orem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get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35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oo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l,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054098" y="6344284"/>
            <a:ext cx="54229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𝑰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 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𝑹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609214" y="6245225"/>
            <a:ext cx="810260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𝑽</a:t>
            </a:r>
            <a:r>
              <a:rPr dirty="0" smtClean="0" sz="1000" spc="-1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 </a:t>
            </a:r>
            <a:r>
              <a:rPr dirty="0" smtClean="0" sz="1000" spc="-7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−</a:t>
            </a:r>
            <a:r>
              <a:rPr dirty="0" smtClean="0" baseline="11904" sz="2100" spc="-7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𝑽</a:t>
            </a:r>
            <a:r>
              <a:rPr dirty="0" smtClean="0" sz="1000" spc="-15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71114" y="6550533"/>
            <a:ext cx="10033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691510" y="6463157"/>
            <a:ext cx="72707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+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𝑹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𝜷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990214" y="6550533"/>
            <a:ext cx="5943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14655" algn="l"/>
              </a:tabLst>
            </a:pPr>
            <a:r>
              <a:rPr dirty="0" smtClean="0" sz="1000" spc="-1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458847" y="6471792"/>
            <a:ext cx="1118615" cy="0"/>
          </a:xfrm>
          <a:custGeom>
            <a:avLst/>
            <a:gdLst/>
            <a:ahLst/>
            <a:cxnLst/>
            <a:rect l="l" t="t" r="r" b="b"/>
            <a:pathLst>
              <a:path w="1118615" h="0">
                <a:moveTo>
                  <a:pt x="0" y="0"/>
                </a:moveTo>
                <a:lnTo>
                  <a:pt x="111861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4653153" y="6344284"/>
            <a:ext cx="10661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Eq</a:t>
            </a:r>
            <a:r>
              <a:rPr dirty="0" smtClean="0" sz="1400" spc="-10">
                <a:latin typeface="Cambria Math"/>
                <a:cs typeface="Cambria Math"/>
              </a:rPr>
              <a:t>u</a:t>
            </a:r>
            <a:r>
              <a:rPr dirty="0" smtClean="0" sz="1400" spc="0">
                <a:latin typeface="Cambria Math"/>
                <a:cs typeface="Cambria Math"/>
              </a:rPr>
              <a:t>at</a:t>
            </a:r>
            <a:r>
              <a:rPr dirty="0" smtClean="0" sz="1400" spc="-10">
                <a:latin typeface="Cambria Math"/>
                <a:cs typeface="Cambria Math"/>
              </a:rPr>
              <a:t>i</a:t>
            </a:r>
            <a:r>
              <a:rPr dirty="0" smtClean="0" sz="1400" spc="0">
                <a:latin typeface="Cambria Math"/>
                <a:cs typeface="Cambria Math"/>
              </a:rPr>
              <a:t>on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5–</a:t>
            </a:r>
            <a:r>
              <a:rPr dirty="0" smtClean="0" sz="1400" spc="-10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6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569591" y="9067495"/>
            <a:ext cx="263144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5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6: 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bi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ir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uit.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04800" y="307847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307847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7466076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304800" y="9752076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38983" y="1819655"/>
            <a:ext cx="4882896" cy="28072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234940" y="6739128"/>
            <a:ext cx="1914143" cy="28803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443992"/>
            <a:ext cx="6885940" cy="14008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indent="-228600">
              <a:lnSpc>
                <a:spcPct val="100000"/>
              </a:lnSpc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4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75">
                <a:latin typeface="Cambria Math"/>
                <a:cs typeface="Cambria Math"/>
              </a:rPr>
              <a:t>T</a:t>
            </a:r>
            <a:r>
              <a:rPr dirty="0" smtClean="0" baseline="-16666" sz="1500" spc="179">
                <a:latin typeface="Cambria Math"/>
                <a:cs typeface="Cambria Math"/>
              </a:rPr>
              <a:t>H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89">
                <a:latin typeface="Cambria Math"/>
                <a:cs typeface="Cambria Math"/>
              </a:rPr>
              <a:t>DC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pared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165">
                <a:latin typeface="Cambria Math"/>
                <a:cs typeface="Cambria Math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41300" marR="20320" indent="-228600">
              <a:lnSpc>
                <a:spcPts val="1860"/>
              </a:lnSpc>
              <a:spcBef>
                <a:spcPts val="90"/>
              </a:spcBef>
              <a:buFont typeface="Wingdings"/>
              <a:buChar char=""/>
              <a:tabLst>
                <a:tab pos="28511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ol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-d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ider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dely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use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bly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 a si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volta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5"/>
              </a:spcBef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-25" b="1" i="1">
                <a:solidFill>
                  <a:srgbClr val="006FC0"/>
                </a:solidFill>
                <a:latin typeface="Times New Roman"/>
                <a:cs typeface="Times New Roman"/>
              </a:rPr>
              <a:t>V</a:t>
            </a:r>
            <a:r>
              <a:rPr dirty="0" smtClean="0" sz="1400" spc="0" b="1" i="1">
                <a:solidFill>
                  <a:srgbClr val="006FC0"/>
                </a:solidFill>
                <a:latin typeface="Times New Roman"/>
                <a:cs typeface="Times New Roman"/>
              </a:rPr>
              <a:t>olta</a:t>
            </a:r>
            <a:r>
              <a:rPr dirty="0" smtClean="0" sz="1400" spc="-10" b="1" i="1">
                <a:solidFill>
                  <a:srgbClr val="006FC0"/>
                </a:solidFill>
                <a:latin typeface="Times New Roman"/>
                <a:cs typeface="Times New Roman"/>
              </a:rPr>
              <a:t>g</a:t>
            </a:r>
            <a:r>
              <a:rPr dirty="0" smtClean="0" sz="1400" spc="5" b="1" i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solidFill>
                  <a:srgbClr val="006FC0"/>
                </a:solidFill>
                <a:latin typeface="Times New Roman"/>
                <a:cs typeface="Times New Roman"/>
              </a:rPr>
              <a:t>-</a:t>
            </a:r>
            <a:r>
              <a:rPr dirty="0" smtClean="0" sz="1400" spc="-10" b="1" i="1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dirty="0" smtClean="0" sz="1400" spc="0" b="1" i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5" b="1" i="1">
                <a:solidFill>
                  <a:srgbClr val="006FC0"/>
                </a:solidFill>
                <a:latin typeface="Times New Roman"/>
                <a:cs typeface="Times New Roman"/>
              </a:rPr>
              <a:t>v</a:t>
            </a:r>
            <a:r>
              <a:rPr dirty="0" smtClean="0" sz="1400" spc="0" b="1" i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0" b="1" i="1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dirty="0" smtClean="0" sz="1400" spc="0" b="1" i="1">
                <a:solidFill>
                  <a:srgbClr val="006FC0"/>
                </a:solidFill>
                <a:latin typeface="Times New Roman"/>
                <a:cs typeface="Times New Roman"/>
              </a:rPr>
              <a:t>er</a:t>
            </a:r>
            <a:r>
              <a:rPr dirty="0" smtClean="0" sz="1400" spc="-20" b="1" i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solidFill>
                  <a:srgbClr val="006FC0"/>
                </a:solidFill>
                <a:latin typeface="Times New Roman"/>
                <a:cs typeface="Times New Roman"/>
              </a:rPr>
              <a:t>B</a:t>
            </a:r>
            <a:r>
              <a:rPr dirty="0" smtClean="0" sz="1400" spc="-10" b="1" i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solidFill>
                  <a:srgbClr val="006FC0"/>
                </a:solidFill>
                <a:latin typeface="Times New Roman"/>
                <a:cs typeface="Times New Roman"/>
              </a:rPr>
              <a:t>ed</a:t>
            </a:r>
            <a:r>
              <a:rPr dirty="0" smtClean="0" sz="1400" spc="-10" b="1" i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dirty="0" smtClean="0" sz="1400" spc="-10" b="1" i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dirty="0" smtClean="0" sz="1400" spc="-20" b="1" i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solidFill>
                  <a:srgbClr val="006FC0"/>
                </a:solidFill>
                <a:latin typeface="Times New Roman"/>
                <a:cs typeface="Times New Roman"/>
              </a:rPr>
              <a:t>ra</a:t>
            </a:r>
            <a:r>
              <a:rPr dirty="0" smtClean="0" sz="1400" spc="-15" b="1" i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-10" b="1" i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0" b="1" i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5" b="1" i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pn.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  <a:p>
            <a:pPr marL="241300" marR="12700">
              <a:lnSpc>
                <a:spcPct val="10930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be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ly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ge,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65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(a),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e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itter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25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2478216"/>
            <a:ext cx="1863089" cy="5943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592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5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7: Volt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vider</a:t>
            </a:r>
            <a:r>
              <a:rPr dirty="0" smtClean="0" sz="1200" spc="0">
                <a:latin typeface="Times New Roman"/>
                <a:cs typeface="Times New Roman"/>
              </a:rPr>
              <a:t> bias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0" i="1">
                <a:latin typeface="Times New Roman"/>
                <a:cs typeface="Times New Roman"/>
              </a:rPr>
              <a:t>pnp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nsistor.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4597557"/>
            <a:ext cx="6884034" cy="9829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 marR="18415" indent="-228600">
              <a:lnSpc>
                <a:spcPct val="110700"/>
              </a:lnSpc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np</a:t>
            </a:r>
            <a:r>
              <a:rPr dirty="0" smtClean="0" sz="1400" spc="1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dra</a:t>
            </a:r>
            <a:r>
              <a:rPr dirty="0" smtClean="0" sz="1400" spc="-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ide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ly vo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25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(c).</a:t>
            </a:r>
            <a:endParaRPr sz="1400">
              <a:latin typeface="Times New Roman"/>
              <a:cs typeface="Times New Roman"/>
            </a:endParaRPr>
          </a:p>
          <a:p>
            <a:pPr marL="239395" marR="12700" indent="-227329">
              <a:lnSpc>
                <a:spcPts val="1870"/>
              </a:lnSpc>
              <a:spcBef>
                <a:spcPts val="7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sis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pn</a:t>
            </a:r>
            <a:r>
              <a:rPr dirty="0" smtClean="0" sz="1400" spc="4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orem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off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: 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(a),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37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91257" y="5682869"/>
            <a:ext cx="54229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𝑰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 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𝑹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79319" y="5547233"/>
            <a:ext cx="94297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𝑽</a:t>
            </a:r>
            <a:r>
              <a:rPr dirty="0" smtClean="0" baseline="-16666" sz="1500" spc="-22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𝑽</a:t>
            </a:r>
            <a:r>
              <a:rPr dirty="0" smtClean="0" baseline="-16666" sz="1500" spc="-22">
                <a:latin typeface="Cambria Math"/>
                <a:cs typeface="Cambria Math"/>
              </a:rPr>
              <a:t>��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08275" y="5889116"/>
            <a:ext cx="101219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29895" algn="l"/>
                <a:tab pos="832485" algn="l"/>
              </a:tabLst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28670" y="5801740"/>
            <a:ext cx="72580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𝑹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𝜷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596007" y="5810377"/>
            <a:ext cx="1118616" cy="0"/>
          </a:xfrm>
          <a:custGeom>
            <a:avLst/>
            <a:gdLst/>
            <a:ahLst/>
            <a:cxnLst/>
            <a:rect l="l" t="t" r="r" b="b"/>
            <a:pathLst>
              <a:path w="1118616" h="0">
                <a:moveTo>
                  <a:pt x="0" y="0"/>
                </a:moveTo>
                <a:lnTo>
                  <a:pt x="111861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515992" y="5682869"/>
            <a:ext cx="10661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Eq</a:t>
            </a:r>
            <a:r>
              <a:rPr dirty="0" smtClean="0" sz="1400" spc="-10">
                <a:latin typeface="Cambria Math"/>
                <a:cs typeface="Cambria Math"/>
              </a:rPr>
              <a:t>u</a:t>
            </a:r>
            <a:r>
              <a:rPr dirty="0" smtClean="0" sz="1400" spc="0">
                <a:latin typeface="Cambria Math"/>
                <a:cs typeface="Cambria Math"/>
              </a:rPr>
              <a:t>at</a:t>
            </a:r>
            <a:r>
              <a:rPr dirty="0" smtClean="0" sz="1400" spc="-10">
                <a:latin typeface="Cambria Math"/>
                <a:cs typeface="Cambria Math"/>
              </a:rPr>
              <a:t>i</a:t>
            </a:r>
            <a:r>
              <a:rPr dirty="0" smtClean="0" sz="1400" spc="0">
                <a:latin typeface="Cambria Math"/>
                <a:cs typeface="Cambria Math"/>
              </a:rPr>
              <a:t>on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5–</a:t>
            </a:r>
            <a:r>
              <a:rPr dirty="0" smtClean="0" sz="1400" spc="-10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7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1576" y="6036436"/>
            <a:ext cx="312610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8125" indent="-226060">
              <a:lnSpc>
                <a:spcPct val="100000"/>
              </a:lnSpc>
              <a:buFont typeface="Wingdings"/>
              <a:buChar char=""/>
              <a:tabLst>
                <a:tab pos="23812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For 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37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80005" y="6388480"/>
            <a:ext cx="36766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𝑰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 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72054" y="6289421"/>
            <a:ext cx="1280160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𝑽</a:t>
            </a:r>
            <a:r>
              <a:rPr dirty="0" smtClean="0" sz="1000" spc="-1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 </a:t>
            </a:r>
            <a:r>
              <a:rPr dirty="0" smtClean="0" sz="1000" spc="-7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+</a:t>
            </a:r>
            <a:r>
              <a:rPr dirty="0" smtClean="0" baseline="11904" sz="2100" spc="-7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𝑽</a:t>
            </a:r>
            <a:r>
              <a:rPr dirty="0" smtClean="0" sz="1000" spc="-1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 </a:t>
            </a:r>
            <a:r>
              <a:rPr dirty="0" smtClean="0" sz="1000" spc="-6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−</a:t>
            </a:r>
            <a:r>
              <a:rPr dirty="0" smtClean="0" baseline="11904" sz="2100" spc="-7">
                <a:latin typeface="Cambria Math"/>
                <a:cs typeface="Cambria Math"/>
              </a:rPr>
              <a:t> </a:t>
            </a: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50">
                <a:latin typeface="Cambria Math"/>
                <a:cs typeface="Cambria Math"/>
              </a:rPr>
              <a:t>EE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43682" y="6543929"/>
            <a:ext cx="113855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𝑹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 </a:t>
            </a:r>
            <a:r>
              <a:rPr dirty="0" smtClean="0" sz="1000" spc="-7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+</a:t>
            </a:r>
            <a:r>
              <a:rPr dirty="0" smtClean="0" baseline="11904" sz="2100" spc="-7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𝑹</a:t>
            </a:r>
            <a:r>
              <a:rPr dirty="0" smtClean="0" sz="1000" spc="-15">
                <a:latin typeface="Cambria Math"/>
                <a:cs typeface="Cambria Math"/>
              </a:rPr>
              <a:t>�</a:t>
            </a:r>
            <a:r>
              <a:rPr dirty="0" smtClean="0" sz="1000" spc="45">
                <a:latin typeface="Cambria Math"/>
                <a:cs typeface="Cambria Math"/>
              </a:rPr>
              <a:t>�</a:t>
            </a:r>
            <a:r>
              <a:rPr dirty="0" smtClean="0" baseline="13888" sz="2100" spc="0">
                <a:latin typeface="Cambria Math"/>
                <a:cs typeface="Cambria Math"/>
              </a:rPr>
              <a:t>⁄</a:t>
            </a:r>
            <a:r>
              <a:rPr dirty="0" smtClean="0" baseline="11904" sz="2100" spc="0">
                <a:latin typeface="Cambria Math"/>
                <a:cs typeface="Cambria Math"/>
              </a:rPr>
              <a:t>𝜷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484754" y="6515989"/>
            <a:ext cx="1263395" cy="0"/>
          </a:xfrm>
          <a:custGeom>
            <a:avLst/>
            <a:gdLst/>
            <a:ahLst/>
            <a:cxnLst/>
            <a:rect l="l" t="t" r="r" b="b"/>
            <a:pathLst>
              <a:path w="1263396" h="0">
                <a:moveTo>
                  <a:pt x="0" y="0"/>
                </a:moveTo>
                <a:lnTo>
                  <a:pt x="1263395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627245" y="6388480"/>
            <a:ext cx="106807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Equa</a:t>
            </a:r>
            <a:r>
              <a:rPr dirty="0" smtClean="0" sz="1400" spc="-10">
                <a:latin typeface="Cambria Math"/>
                <a:cs typeface="Cambria Math"/>
              </a:rPr>
              <a:t>t</a:t>
            </a:r>
            <a:r>
              <a:rPr dirty="0" smtClean="0" sz="1400" spc="-10">
                <a:latin typeface="Cambria Math"/>
                <a:cs typeface="Cambria Math"/>
              </a:rPr>
              <a:t>i</a:t>
            </a:r>
            <a:r>
              <a:rPr dirty="0" smtClean="0" sz="1400" spc="0">
                <a:latin typeface="Cambria Math"/>
                <a:cs typeface="Cambria Math"/>
              </a:rPr>
              <a:t>on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5–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8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4500" y="6742048"/>
            <a:ext cx="5467350" cy="10782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 5-4: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p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rc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1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8.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0"/>
              </a:spcBef>
            </a:pPr>
            <a:endParaRPr sz="800"/>
          </a:p>
          <a:p>
            <a:pPr algn="r" marR="73787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</a:t>
            </a:r>
            <a:r>
              <a:rPr dirty="0" smtClean="0" sz="1200" spc="10">
                <a:latin typeface="Times New Roman"/>
                <a:cs typeface="Times New Roman"/>
              </a:rPr>
              <a:t>5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8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25"/>
              </a:spcBef>
            </a:pPr>
            <a:endParaRPr sz="750"/>
          </a:p>
          <a:p>
            <a:pPr marL="12700" marR="1164590">
              <a:lnSpc>
                <a:spcPct val="1100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rc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25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7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b)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(c).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4500" y="7952485"/>
            <a:ext cx="734060" cy="3416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TH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110">
                <a:latin typeface="Cambria Math"/>
                <a:cs typeface="Cambria Math"/>
              </a:rPr>
              <a:t>(</a:t>
            </a:r>
            <a:r>
              <a:rPr dirty="0" smtClean="0" baseline="-35714" sz="2100" spc="165">
                <a:latin typeface="Cambria Math"/>
                <a:cs typeface="Cambria Math"/>
              </a:rPr>
              <a:t>𝑅</a:t>
            </a:r>
            <a:endParaRPr baseline="-35714" sz="21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40332" y="7815326"/>
            <a:ext cx="20574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45844" y="8157209"/>
            <a:ext cx="50101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14655" algn="l"/>
              </a:tabLst>
            </a:pPr>
            <a:r>
              <a:rPr dirty="0" smtClean="0" sz="1000" spc="20">
                <a:latin typeface="Cambria Math"/>
                <a:cs typeface="Cambria Math"/>
              </a:rPr>
              <a:t>1</a:t>
            </a:r>
            <a:r>
              <a:rPr dirty="0" smtClean="0" sz="1000" spc="20">
                <a:latin typeface="Cambria Math"/>
                <a:cs typeface="Cambria Math"/>
              </a:rPr>
              <a:t>	</a:t>
            </a: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051864" y="8078470"/>
            <a:ext cx="589788" cy="0"/>
          </a:xfrm>
          <a:custGeom>
            <a:avLst/>
            <a:gdLst/>
            <a:ahLst/>
            <a:cxnLst/>
            <a:rect l="l" t="t" r="r" b="b"/>
            <a:pathLst>
              <a:path w="589788" h="0">
                <a:moveTo>
                  <a:pt x="0" y="0"/>
                </a:moveTo>
                <a:lnTo>
                  <a:pt x="58978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2336545" y="8078470"/>
            <a:ext cx="1150924" cy="0"/>
          </a:xfrm>
          <a:custGeom>
            <a:avLst/>
            <a:gdLst/>
            <a:ahLst/>
            <a:cxnLst/>
            <a:rect l="l" t="t" r="r" b="b"/>
            <a:pathLst>
              <a:path w="1150924" h="0">
                <a:moveTo>
                  <a:pt x="0" y="0"/>
                </a:moveTo>
                <a:lnTo>
                  <a:pt x="115092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264666" y="8069833"/>
            <a:ext cx="26987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35714" sz="2100" spc="165">
                <a:latin typeface="Cambria Math"/>
                <a:cs typeface="Cambria Math"/>
              </a:rPr>
              <a:t>)</a:t>
            </a:r>
            <a:r>
              <a:rPr dirty="0" smtClean="0" baseline="35714" sz="2100" spc="-120">
                <a:latin typeface="Cambria Math"/>
                <a:cs typeface="Cambria Math"/>
              </a:rPr>
              <a:t> </a:t>
            </a:r>
            <a:r>
              <a:rPr dirty="0" smtClean="0" baseline="37698" sz="2100" spc="-292">
                <a:latin typeface="Cambria Math"/>
                <a:cs typeface="Cambria Math"/>
              </a:rPr>
              <a:t>�</a:t>
            </a:r>
            <a:r>
              <a:rPr dirty="0" smtClean="0" baseline="36111" sz="1500" spc="75">
                <a:latin typeface="Cambria Math"/>
                <a:cs typeface="Cambria Math"/>
              </a:rPr>
              <a:t>E</a:t>
            </a:r>
            <a:r>
              <a:rPr dirty="0" smtClean="0" baseline="36111" sz="1500" spc="82">
                <a:latin typeface="Cambria Math"/>
                <a:cs typeface="Cambria Math"/>
              </a:rPr>
              <a:t>E</a:t>
            </a:r>
            <a:r>
              <a:rPr dirty="0" smtClean="0" baseline="36111" sz="1500" spc="82">
                <a:latin typeface="Cambria Math"/>
                <a:cs typeface="Cambria Math"/>
              </a:rPr>
              <a:t> </a:t>
            </a:r>
            <a:r>
              <a:rPr dirty="0" smtClean="0" baseline="36111" sz="1500" spc="15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=</a:t>
            </a:r>
            <a:r>
              <a:rPr dirty="0" smtClean="0" baseline="37698" sz="2100" spc="120">
                <a:latin typeface="Cambria Math"/>
                <a:cs typeface="Cambria Math"/>
              </a:rPr>
              <a:t> </a:t>
            </a:r>
            <a:r>
              <a:rPr dirty="0" smtClean="0" baseline="35714" sz="2100" spc="165">
                <a:latin typeface="Cambria Math"/>
                <a:cs typeface="Cambria Math"/>
              </a:rPr>
              <a:t>(</a:t>
            </a:r>
            <a:r>
              <a:rPr dirty="0" smtClean="0" sz="1400" spc="110">
                <a:latin typeface="Cambria Math"/>
                <a:cs typeface="Cambria Math"/>
              </a:rPr>
              <a:t>22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35714" sz="2100" spc="165">
                <a:latin typeface="Cambria Math"/>
                <a:cs typeface="Cambria Math"/>
              </a:rPr>
              <a:t>)</a:t>
            </a:r>
            <a:r>
              <a:rPr dirty="0" smtClean="0" baseline="35714" sz="2100" spc="-120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10</a:t>
            </a:r>
            <a:r>
              <a:rPr dirty="0" smtClean="0" baseline="37698" sz="2100" spc="7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V</a:t>
            </a:r>
            <a:endParaRPr baseline="37698" sz="21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674747" y="7815326"/>
            <a:ext cx="4762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22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44500" y="8306054"/>
            <a:ext cx="216535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TH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0.</a:t>
            </a:r>
            <a:r>
              <a:rPr dirty="0" smtClean="0" sz="1400" spc="-10">
                <a:latin typeface="Cambria Math"/>
                <a:cs typeface="Cambria Math"/>
              </a:rPr>
              <a:t>6</a:t>
            </a:r>
            <a:r>
              <a:rPr dirty="0" smtClean="0" sz="1400" spc="0">
                <a:latin typeface="Cambria Math"/>
                <a:cs typeface="Cambria Math"/>
              </a:rPr>
              <a:t>8</a:t>
            </a:r>
            <a:r>
              <a:rPr dirty="0" smtClean="0" sz="1400" spc="-10">
                <a:latin typeface="Cambria Math"/>
                <a:cs typeface="Cambria Math"/>
              </a:rPr>
              <a:t>8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sz="1400" spc="-10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6.88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44500" y="8671762"/>
            <a:ext cx="668655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𝑅</a:t>
            </a:r>
            <a:r>
              <a:rPr dirty="0" smtClean="0" baseline="-16666" sz="1500" spc="82">
                <a:latin typeface="Cambria Math"/>
                <a:cs typeface="Cambria Math"/>
              </a:rPr>
              <a:t>TH</a:t>
            </a:r>
            <a:r>
              <a:rPr dirty="0" smtClean="0" baseline="-16666" sz="1500" spc="82">
                <a:latin typeface="Cambria Math"/>
                <a:cs typeface="Cambria Math"/>
              </a:rPr>
              <a:t>  </a:t>
            </a:r>
            <a:r>
              <a:rPr dirty="0" smtClean="0" sz="1400" spc="55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𝑅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078788" y="8536178"/>
            <a:ext cx="39751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𝑅</a:t>
            </a:r>
            <a:r>
              <a:rPr dirty="0" smtClean="0" baseline="-16666" sz="1500" spc="112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080312" y="8878011"/>
            <a:ext cx="50101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14655" algn="l"/>
              </a:tabLst>
            </a:pPr>
            <a:r>
              <a:rPr dirty="0" smtClean="0" sz="1000" spc="20">
                <a:latin typeface="Cambria Math"/>
                <a:cs typeface="Cambria Math"/>
              </a:rPr>
              <a:t>1</a:t>
            </a:r>
            <a:r>
              <a:rPr dirty="0" smtClean="0" sz="1000" spc="20">
                <a:latin typeface="Cambria Math"/>
                <a:cs typeface="Cambria Math"/>
              </a:rPr>
              <a:t>	</a:t>
            </a: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986332" y="8799271"/>
            <a:ext cx="589788" cy="0"/>
          </a:xfrm>
          <a:custGeom>
            <a:avLst/>
            <a:gdLst/>
            <a:ahLst/>
            <a:cxnLst/>
            <a:rect l="l" t="t" r="r" b="b"/>
            <a:pathLst>
              <a:path w="589788" h="0">
                <a:moveTo>
                  <a:pt x="0" y="0"/>
                </a:moveTo>
                <a:lnTo>
                  <a:pt x="589788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1807717" y="8799271"/>
            <a:ext cx="1195120" cy="0"/>
          </a:xfrm>
          <a:custGeom>
            <a:avLst/>
            <a:gdLst/>
            <a:ahLst/>
            <a:cxnLst/>
            <a:rect l="l" t="t" r="r" b="b"/>
            <a:pathLst>
              <a:path w="1195120" h="0">
                <a:moveTo>
                  <a:pt x="0" y="0"/>
                </a:moveTo>
                <a:lnTo>
                  <a:pt x="119512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199184" y="8671762"/>
            <a:ext cx="263398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25450">
              <a:lnSpc>
                <a:spcPts val="1440"/>
              </a:lnSpc>
              <a:tabLst>
                <a:tab pos="1852295" algn="l"/>
              </a:tabLst>
            </a:pPr>
            <a:r>
              <a:rPr dirty="0" smtClean="0" sz="1400">
                <a:latin typeface="Cambria Math"/>
                <a:cs typeface="Cambria Math"/>
              </a:rPr>
              <a:t>=	</a:t>
            </a:r>
            <a:r>
              <a:rPr dirty="0" smtClean="0" sz="140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6.88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175"/>
              </a:lnSpc>
            </a:pPr>
            <a:r>
              <a:rPr dirty="0" smtClean="0" sz="140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𝑅22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+ 10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795017" y="8536178"/>
            <a:ext cx="122174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22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baseline="1984" sz="2100" spc="-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44500" y="9023807"/>
            <a:ext cx="247396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–</a:t>
            </a:r>
            <a:r>
              <a:rPr dirty="0" smtClean="0" sz="1400" spc="0">
                <a:latin typeface="Times New Roman"/>
                <a:cs typeface="Times New Roman"/>
              </a:rPr>
              <a:t>8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87">
                <a:latin typeface="Cambria Math"/>
                <a:cs typeface="Cambria Math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04800" y="307847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307847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7466076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304800" y="9752076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558292"/>
            <a:ext cx="35369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2756" y="459231"/>
            <a:ext cx="1234440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55">
                <a:latin typeface="Cambria Math"/>
                <a:cs typeface="Cambria Math"/>
              </a:rPr>
              <a:t>TH</a:t>
            </a:r>
            <a:r>
              <a:rPr dirty="0" smtClean="0" sz="1000" spc="55">
                <a:latin typeface="Cambria Math"/>
                <a:cs typeface="Cambria Math"/>
              </a:rPr>
              <a:t> </a:t>
            </a:r>
            <a:r>
              <a:rPr dirty="0" smtClean="0" sz="1000" spc="-7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+</a:t>
            </a:r>
            <a:r>
              <a:rPr dirty="0" smtClean="0" baseline="11904" sz="2100" spc="-7">
                <a:latin typeface="Cambria Math"/>
                <a:cs typeface="Cambria Math"/>
              </a:rPr>
              <a:t> </a:t>
            </a: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65">
                <a:latin typeface="Cambria Math"/>
                <a:cs typeface="Cambria Math"/>
              </a:rPr>
              <a:t>BE</a:t>
            </a:r>
            <a:r>
              <a:rPr dirty="0" smtClean="0" sz="1000" spc="65">
                <a:latin typeface="Cambria Math"/>
                <a:cs typeface="Cambria Math"/>
              </a:rPr>
              <a:t> </a:t>
            </a:r>
            <a:r>
              <a:rPr dirty="0" smtClean="0" sz="1000" spc="-6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−</a:t>
            </a:r>
            <a:r>
              <a:rPr dirty="0" smtClean="0" baseline="11904" sz="2100" spc="-7">
                <a:latin typeface="Cambria Math"/>
                <a:cs typeface="Cambria Math"/>
              </a:rPr>
              <a:t> </a:t>
            </a: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50">
                <a:latin typeface="Cambria Math"/>
                <a:cs typeface="Cambria Math"/>
              </a:rPr>
              <a:t>EE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5456" y="685800"/>
            <a:ext cx="1217675" cy="0"/>
          </a:xfrm>
          <a:custGeom>
            <a:avLst/>
            <a:gdLst/>
            <a:ahLst/>
            <a:cxnLst/>
            <a:rect l="l" t="t" r="r" b="b"/>
            <a:pathLst>
              <a:path w="1217676" h="0">
                <a:moveTo>
                  <a:pt x="0" y="0"/>
                </a:moveTo>
                <a:lnTo>
                  <a:pt x="1217675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2284729" y="685800"/>
            <a:ext cx="1676654" cy="0"/>
          </a:xfrm>
          <a:custGeom>
            <a:avLst/>
            <a:gdLst/>
            <a:ahLst/>
            <a:cxnLst/>
            <a:rect l="l" t="t" r="r" b="b"/>
            <a:pathLst>
              <a:path w="1676653" h="0">
                <a:moveTo>
                  <a:pt x="0" y="0"/>
                </a:moveTo>
                <a:lnTo>
                  <a:pt x="167665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193413" y="685800"/>
            <a:ext cx="1229867" cy="0"/>
          </a:xfrm>
          <a:custGeom>
            <a:avLst/>
            <a:gdLst/>
            <a:ahLst/>
            <a:cxnLst/>
            <a:rect l="l" t="t" r="r" b="b"/>
            <a:pathLst>
              <a:path w="1229867" h="0">
                <a:moveTo>
                  <a:pt x="0" y="0"/>
                </a:moveTo>
                <a:lnTo>
                  <a:pt x="1229867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889812" y="677164"/>
            <a:ext cx="554164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𝑅+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37698" sz="2100" spc="0">
                <a:latin typeface="Cambria Math"/>
                <a:cs typeface="Cambria Math"/>
              </a:rPr>
              <a:t>=</a:t>
            </a:r>
            <a:r>
              <a:rPr dirty="0" smtClean="0" baseline="37698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1.0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6.88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150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=</a:t>
            </a:r>
            <a:r>
              <a:rPr dirty="0" smtClean="0" baseline="37698" sz="2100" spc="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1.0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45.9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Ω </a:t>
            </a:r>
            <a:r>
              <a:rPr dirty="0" smtClean="0" sz="1400" spc="60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=</a:t>
            </a:r>
            <a:r>
              <a:rPr dirty="0" smtClean="0" baseline="37698" sz="2100" spc="120">
                <a:latin typeface="Cambria Math"/>
                <a:cs typeface="Cambria Math"/>
              </a:rPr>
              <a:t> </a:t>
            </a:r>
            <a:r>
              <a:rPr dirty="0" smtClean="0" baseline="37698" sz="2100" spc="-7">
                <a:latin typeface="Cambria Math"/>
                <a:cs typeface="Cambria Math"/>
              </a:rPr>
              <a:t>−</a:t>
            </a:r>
            <a:r>
              <a:rPr dirty="0" smtClean="0" baseline="37698" sz="2100" spc="0">
                <a:latin typeface="Cambria Math"/>
                <a:cs typeface="Cambria Math"/>
              </a:rPr>
              <a:t>2.31</a:t>
            </a:r>
            <a:r>
              <a:rPr dirty="0" smtClean="0" baseline="37698" sz="2100" spc="-15">
                <a:latin typeface="Cambria Math"/>
                <a:cs typeface="Cambria Math"/>
              </a:rPr>
              <a:t> </a:t>
            </a:r>
            <a:r>
              <a:rPr dirty="0" smtClean="0" baseline="37698" sz="2100" spc="-7">
                <a:latin typeface="Cambria Math"/>
                <a:cs typeface="Cambria Math"/>
              </a:rPr>
              <a:t>mA</a:t>
            </a:r>
            <a:endParaRPr baseline="37698" sz="21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01064" y="764540"/>
            <a:ext cx="99060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22275" algn="l"/>
                <a:tab pos="804545" algn="l"/>
              </a:tabLst>
            </a:pPr>
            <a:r>
              <a:rPr dirty="0" smtClean="0" sz="1000" spc="55">
                <a:latin typeface="Cambria Math"/>
                <a:cs typeface="Cambria Math"/>
              </a:rPr>
              <a:t>E</a:t>
            </a:r>
            <a:r>
              <a:rPr dirty="0" smtClean="0" sz="1000" spc="55">
                <a:latin typeface="Cambria Math"/>
                <a:cs typeface="Cambria Math"/>
              </a:rPr>
              <a:t>	</a:t>
            </a:r>
            <a:r>
              <a:rPr dirty="0" smtClean="0" sz="1000" spc="55">
                <a:latin typeface="Cambria Math"/>
                <a:cs typeface="Cambria Math"/>
              </a:rPr>
              <a:t>TH</a:t>
            </a:r>
            <a:r>
              <a:rPr dirty="0" smtClean="0" sz="1000" spc="55">
                <a:latin typeface="Cambria Math"/>
                <a:cs typeface="Cambria Math"/>
              </a:rPr>
              <a:t>	</a:t>
            </a:r>
            <a:r>
              <a:rPr dirty="0" smtClean="0" sz="1000" spc="60">
                <a:latin typeface="Cambria Math"/>
                <a:cs typeface="Cambria Math"/>
              </a:rPr>
              <a:t>DC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97938" y="422656"/>
            <a:ext cx="28314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204720" algn="l"/>
              </a:tabLst>
            </a:pPr>
            <a:r>
              <a:rPr dirty="0" smtClean="0" sz="1400">
                <a:latin typeface="Cambria Math"/>
                <a:cs typeface="Cambria Math"/>
              </a:rPr>
              <a:t>6.88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0.7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	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2.42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884590"/>
            <a:ext cx="6885305" cy="25285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7780">
              <a:lnSpc>
                <a:spcPct val="1129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off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sis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 from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From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87">
                <a:latin typeface="Cambria Math"/>
                <a:cs typeface="Cambria Math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can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algn="ctr" marL="0">
              <a:lnSpc>
                <a:spcPct val="100000"/>
              </a:lnSpc>
              <a:spcBef>
                <a:spcPts val="225"/>
              </a:spcBef>
            </a:pPr>
            <a:r>
              <a:rPr dirty="0" smtClean="0" sz="140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2.31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mA</a:t>
            </a:r>
            <a:endParaRPr sz="1400">
              <a:latin typeface="Cambria Math"/>
              <a:cs typeface="Cambria Math"/>
            </a:endParaRPr>
          </a:p>
          <a:p>
            <a:pPr algn="ctr" marL="1270">
              <a:lnSpc>
                <a:spcPct val="100000"/>
              </a:lnSpc>
              <a:spcBef>
                <a:spcPts val="204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87">
                <a:latin typeface="Cambria Math"/>
                <a:cs typeface="Cambria Math"/>
              </a:rPr>
              <a:t>C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 </a:t>
            </a:r>
            <a:r>
              <a:rPr dirty="0" smtClean="0" sz="1400" spc="6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2.</a:t>
            </a:r>
            <a:r>
              <a:rPr dirty="0" smtClean="0" sz="1400" spc="-10">
                <a:latin typeface="Cambria Math"/>
                <a:cs typeface="Cambria Math"/>
              </a:rPr>
              <a:t>3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2.2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5.08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algn="ctr" marL="1905">
              <a:lnSpc>
                <a:spcPct val="100000"/>
              </a:lnSpc>
              <a:spcBef>
                <a:spcPts val="215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75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8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𝑅</a:t>
            </a:r>
            <a:r>
              <a:rPr dirty="0" smtClean="0" baseline="-34722" sz="1200" spc="135">
                <a:latin typeface="Cambria Math"/>
                <a:cs typeface="Cambria Math"/>
              </a:rPr>
              <a:t>E</a:t>
            </a:r>
            <a:r>
              <a:rPr dirty="0" smtClean="0" baseline="-34722" sz="1200" spc="135">
                <a:latin typeface="Cambria Math"/>
                <a:cs typeface="Cambria Math"/>
              </a:rPr>
              <a:t>  </a:t>
            </a:r>
            <a:r>
              <a:rPr dirty="0" smtClean="0" baseline="-34722" sz="1200" spc="-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75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87">
                <a:latin typeface="Cambria Math"/>
                <a:cs typeface="Cambria Math"/>
              </a:rPr>
              <a:t>E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 </a:t>
            </a:r>
            <a:r>
              <a:rPr dirty="0" smtClean="0" sz="1400" spc="55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2.31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Cambria Math"/>
                <a:cs typeface="Cambria Math"/>
              </a:rPr>
              <a:t>.0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7.68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algn="ctr" marL="0">
              <a:lnSpc>
                <a:spcPct val="100000"/>
              </a:lnSpc>
              <a:spcBef>
                <a:spcPts val="370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7.68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5.08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2.6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800"/>
              </a:lnSpc>
              <a:spcBef>
                <a:spcPts val="4"/>
              </a:spcBef>
            </a:pPr>
            <a:endParaRPr sz="800"/>
          </a:p>
          <a:p>
            <a:pPr algn="just" marL="12700" marR="12700">
              <a:lnSpc>
                <a:spcPct val="1114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-40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5</a:t>
            </a:r>
            <a:r>
              <a:rPr dirty="0" smtClean="0" sz="1400" spc="0" b="1">
                <a:latin typeface="Times New Roman"/>
                <a:cs typeface="Times New Roman"/>
              </a:rPr>
              <a:t>-5:</a:t>
            </a:r>
            <a:r>
              <a:rPr dirty="0" smtClean="0" sz="1400" spc="-5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E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p</a:t>
            </a:r>
            <a:r>
              <a:rPr dirty="0" smtClean="0" sz="1400" spc="-4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68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=</a:t>
            </a:r>
            <a:r>
              <a:rPr dirty="0" smtClean="0" sz="1400" spc="20">
                <a:latin typeface="Cambria Math"/>
                <a:cs typeface="Cambria Math"/>
              </a:rPr>
              <a:t> 47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5">
                <a:latin typeface="Cambria Math"/>
                <a:cs typeface="Cambria Math"/>
              </a:rPr>
              <a:t>Ω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 </a:t>
            </a:r>
            <a:r>
              <a:rPr dirty="0" smtClean="0" sz="1400" spc="6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1.8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sz="1400" spc="0">
                <a:latin typeface="Cambria Math"/>
                <a:cs typeface="Cambria Math"/>
              </a:rPr>
              <a:t>, </a:t>
            </a:r>
            <a:r>
              <a:rPr dirty="0" smtClean="0" sz="1400" spc="-1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 </a:t>
            </a:r>
            <a:r>
              <a:rPr dirty="0" smtClean="0" sz="1400" spc="55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2.2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6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89">
                <a:latin typeface="Cambria Math"/>
                <a:cs typeface="Cambria Math"/>
              </a:rPr>
              <a:t>DC</a:t>
            </a:r>
            <a:r>
              <a:rPr dirty="0" smtClean="0" baseline="-16666" sz="1500" spc="89">
                <a:latin typeface="Cambria Math"/>
                <a:cs typeface="Cambria Math"/>
              </a:rPr>
              <a:t>  </a:t>
            </a:r>
            <a:r>
              <a:rPr dirty="0" smtClean="0" sz="1400" spc="6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7</a:t>
            </a:r>
            <a:r>
              <a:rPr dirty="0" smtClean="0" sz="1400" spc="-10">
                <a:latin typeface="Cambria Math"/>
                <a:cs typeface="Cambria Math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Refer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(a),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s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atic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n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ge.</a:t>
            </a:r>
            <a:endParaRPr sz="1400">
              <a:latin typeface="Times New Roman"/>
              <a:cs typeface="Times New Roman"/>
            </a:endParaRPr>
          </a:p>
          <a:p>
            <a:pPr algn="just" marL="12700" marR="4247515">
              <a:lnSpc>
                <a:spcPct val="100000"/>
              </a:lnSpc>
              <a:spcBef>
                <a:spcPts val="180"/>
              </a:spcBef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70584" y="3545966"/>
            <a:ext cx="732155" cy="3416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TH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110">
                <a:latin typeface="Cambria Math"/>
                <a:cs typeface="Cambria Math"/>
              </a:rPr>
              <a:t>(</a:t>
            </a:r>
            <a:r>
              <a:rPr dirty="0" smtClean="0" baseline="-35714" sz="2100" spc="165">
                <a:latin typeface="Cambria Math"/>
                <a:cs typeface="Cambria Math"/>
              </a:rPr>
              <a:t>𝑅</a:t>
            </a:r>
            <a:endParaRPr baseline="-35714" sz="21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63014" y="3408807"/>
            <a:ext cx="21018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70050" y="3750690"/>
            <a:ext cx="990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576069" y="3671951"/>
            <a:ext cx="589788" cy="0"/>
          </a:xfrm>
          <a:custGeom>
            <a:avLst/>
            <a:gdLst/>
            <a:ahLst/>
            <a:cxnLst/>
            <a:rect l="l" t="t" r="r" b="b"/>
            <a:pathLst>
              <a:path w="589788" h="0">
                <a:moveTo>
                  <a:pt x="0" y="0"/>
                </a:moveTo>
                <a:lnTo>
                  <a:pt x="58978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790445" y="3663315"/>
            <a:ext cx="21939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35714" sz="2100" spc="165">
                <a:latin typeface="Cambria Math"/>
                <a:cs typeface="Cambria Math"/>
              </a:rPr>
              <a:t>)</a:t>
            </a:r>
            <a:r>
              <a:rPr dirty="0" smtClean="0" baseline="35714" sz="2100" spc="-135">
                <a:latin typeface="Cambria Math"/>
                <a:cs typeface="Cambria Math"/>
              </a:rPr>
              <a:t> </a:t>
            </a:r>
            <a:r>
              <a:rPr dirty="0" smtClean="0" baseline="37698" sz="2100" spc="-292">
                <a:latin typeface="Cambria Math"/>
                <a:cs typeface="Cambria Math"/>
              </a:rPr>
              <a:t>�</a:t>
            </a:r>
            <a:r>
              <a:rPr dirty="0" smtClean="0" baseline="36111" sz="1500" spc="82">
                <a:latin typeface="Cambria Math"/>
                <a:cs typeface="Cambria Math"/>
              </a:rPr>
              <a:t>C</a:t>
            </a:r>
            <a:r>
              <a:rPr dirty="0" smtClean="0" baseline="36111" sz="1500" spc="89">
                <a:latin typeface="Cambria Math"/>
                <a:cs typeface="Cambria Math"/>
              </a:rPr>
              <a:t>C</a:t>
            </a:r>
            <a:r>
              <a:rPr dirty="0" smtClean="0" baseline="36111" sz="1500" spc="89">
                <a:latin typeface="Cambria Math"/>
                <a:cs typeface="Cambria Math"/>
              </a:rPr>
              <a:t> </a:t>
            </a:r>
            <a:r>
              <a:rPr dirty="0" smtClean="0" baseline="36111" sz="1500" spc="37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=</a:t>
            </a:r>
            <a:r>
              <a:rPr dirty="0" smtClean="0" baseline="37698" sz="2100" spc="104">
                <a:latin typeface="Cambria Math"/>
                <a:cs typeface="Cambria Math"/>
              </a:rPr>
              <a:t> </a:t>
            </a:r>
            <a:r>
              <a:rPr dirty="0" smtClean="0" baseline="35714" sz="2100" spc="165">
                <a:latin typeface="Cambria Math"/>
                <a:cs typeface="Cambria Math"/>
              </a:rPr>
              <a:t>(</a:t>
            </a:r>
            <a:r>
              <a:rPr dirty="0" smtClean="0" sz="1400" spc="110">
                <a:latin typeface="Cambria Math"/>
                <a:cs typeface="Cambria Math"/>
              </a:rPr>
              <a:t>68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73910" y="3750690"/>
            <a:ext cx="990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76142" y="3408807"/>
            <a:ext cx="47752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47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858135" y="3671951"/>
            <a:ext cx="1112519" cy="0"/>
          </a:xfrm>
          <a:custGeom>
            <a:avLst/>
            <a:gdLst/>
            <a:ahLst/>
            <a:cxnLst/>
            <a:rect l="l" t="t" r="r" b="b"/>
            <a:pathLst>
              <a:path w="1112519" h="0">
                <a:moveTo>
                  <a:pt x="0" y="0"/>
                </a:moveTo>
                <a:lnTo>
                  <a:pt x="111251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957954" y="3545966"/>
            <a:ext cx="284797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10">
                <a:latin typeface="Cambria Math"/>
                <a:cs typeface="Cambria Math"/>
              </a:rPr>
              <a:t>)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6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r>
              <a:rPr dirty="0" smtClean="0" sz="1400" spc="-15">
                <a:latin typeface="Cambria Math"/>
                <a:cs typeface="Cambria Math"/>
              </a:rPr>
              <a:t>.</a:t>
            </a:r>
            <a:r>
              <a:rPr dirty="0" smtClean="0" sz="1400" spc="0">
                <a:latin typeface="Cambria Math"/>
                <a:cs typeface="Cambria Math"/>
              </a:rPr>
              <a:t>40</a:t>
            </a:r>
            <a:r>
              <a:rPr dirty="0" smtClean="0" sz="1400" spc="-10">
                <a:latin typeface="Cambria Math"/>
                <a:cs typeface="Cambria Math"/>
              </a:rPr>
              <a:t>9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6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2.45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192782" y="4024503"/>
            <a:ext cx="668655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𝑅</a:t>
            </a:r>
            <a:r>
              <a:rPr dirty="0" smtClean="0" baseline="-16666" sz="1500" spc="82">
                <a:latin typeface="Cambria Math"/>
                <a:cs typeface="Cambria Math"/>
              </a:rPr>
              <a:t>TH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𝑅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27147" y="3888866"/>
            <a:ext cx="39751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𝑅</a:t>
            </a:r>
            <a:r>
              <a:rPr dirty="0" smtClean="0" baseline="-16666" sz="1500" spc="112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28670" y="4230751"/>
            <a:ext cx="50101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14655" algn="l"/>
              </a:tabLst>
            </a:pPr>
            <a:r>
              <a:rPr dirty="0" smtClean="0" sz="1000" spc="20">
                <a:latin typeface="Cambria Math"/>
                <a:cs typeface="Cambria Math"/>
              </a:rPr>
              <a:t>1</a:t>
            </a:r>
            <a:r>
              <a:rPr dirty="0" smtClean="0" sz="1000" spc="20">
                <a:latin typeface="Cambria Math"/>
                <a:cs typeface="Cambria Math"/>
              </a:rPr>
              <a:t>	</a:t>
            </a: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734691" y="4152010"/>
            <a:ext cx="589787" cy="0"/>
          </a:xfrm>
          <a:custGeom>
            <a:avLst/>
            <a:gdLst/>
            <a:ahLst/>
            <a:cxnLst/>
            <a:rect l="l" t="t" r="r" b="b"/>
            <a:pathLst>
              <a:path w="589787" h="0">
                <a:moveTo>
                  <a:pt x="0" y="0"/>
                </a:moveTo>
                <a:lnTo>
                  <a:pt x="58978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556127" y="4152010"/>
            <a:ext cx="1195120" cy="0"/>
          </a:xfrm>
          <a:custGeom>
            <a:avLst/>
            <a:gdLst/>
            <a:ahLst/>
            <a:cxnLst/>
            <a:rect l="l" t="t" r="r" b="b"/>
            <a:pathLst>
              <a:path w="1195120" h="0">
                <a:moveTo>
                  <a:pt x="0" y="0"/>
                </a:moveTo>
                <a:lnTo>
                  <a:pt x="119512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2947542" y="4143375"/>
            <a:ext cx="26339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37698" sz="2100" spc="0">
                <a:latin typeface="Cambria Math"/>
                <a:cs typeface="Cambria Math"/>
              </a:rPr>
              <a:t>= </a:t>
            </a:r>
            <a:r>
              <a:rPr dirty="0" smtClean="0" baseline="37698" sz="2100" spc="14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68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+ 47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 </a:t>
            </a:r>
            <a:r>
              <a:rPr dirty="0" smtClean="0" sz="1400" spc="95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=</a:t>
            </a:r>
            <a:r>
              <a:rPr dirty="0" smtClean="0" baseline="37698" sz="2100" spc="104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27.8</a:t>
            </a:r>
            <a:r>
              <a:rPr dirty="0" smtClean="0" baseline="37698" sz="2100" spc="-15">
                <a:latin typeface="Cambria Math"/>
                <a:cs typeface="Cambria Math"/>
              </a:rPr>
              <a:t> </a:t>
            </a:r>
            <a:r>
              <a:rPr dirty="0" smtClean="0" baseline="37698" sz="2100" spc="-7">
                <a:latin typeface="Cambria Math"/>
                <a:cs typeface="Cambria Math"/>
              </a:rPr>
              <a:t>k</a:t>
            </a:r>
            <a:r>
              <a:rPr dirty="0" smtClean="0" baseline="37698" sz="2100" spc="0">
                <a:latin typeface="Cambria Math"/>
                <a:cs typeface="Cambria Math"/>
              </a:rPr>
              <a:t>Ω</a:t>
            </a:r>
            <a:endParaRPr baseline="37698" sz="21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543427" y="3888866"/>
            <a:ext cx="122174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68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47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44500" y="4376546"/>
            <a:ext cx="247396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–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87">
                <a:latin typeface="Cambria Math"/>
                <a:cs typeface="Cambria Math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95552" y="4745354"/>
            <a:ext cx="51689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𝑅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574038" y="4609719"/>
            <a:ext cx="899794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TH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BE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84705" y="4951603"/>
            <a:ext cx="99060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22275" algn="l"/>
                <a:tab pos="804545" algn="l"/>
              </a:tabLst>
            </a:pPr>
            <a:r>
              <a:rPr dirty="0" smtClean="0" sz="1000" spc="55">
                <a:latin typeface="Cambria Math"/>
                <a:cs typeface="Cambria Math"/>
              </a:rPr>
              <a:t>E</a:t>
            </a:r>
            <a:r>
              <a:rPr dirty="0" smtClean="0" sz="1000" spc="55">
                <a:latin typeface="Cambria Math"/>
                <a:cs typeface="Cambria Math"/>
              </a:rPr>
              <a:t>	</a:t>
            </a:r>
            <a:r>
              <a:rPr dirty="0" smtClean="0" sz="1000" spc="55">
                <a:latin typeface="Cambria Math"/>
                <a:cs typeface="Cambria Math"/>
              </a:rPr>
              <a:t>TH</a:t>
            </a:r>
            <a:r>
              <a:rPr dirty="0" smtClean="0" sz="1000" spc="55">
                <a:latin typeface="Cambria Math"/>
                <a:cs typeface="Cambria Math"/>
              </a:rPr>
              <a:t>	</a:t>
            </a:r>
            <a:r>
              <a:rPr dirty="0" smtClean="0" sz="1000" spc="60">
                <a:latin typeface="Cambria Math"/>
                <a:cs typeface="Cambria Math"/>
              </a:rPr>
              <a:t>DC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711198" y="4864227"/>
            <a:ext cx="70231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486153" y="4872863"/>
            <a:ext cx="1083868" cy="0"/>
          </a:xfrm>
          <a:custGeom>
            <a:avLst/>
            <a:gdLst/>
            <a:ahLst/>
            <a:cxnLst/>
            <a:rect l="l" t="t" r="r" b="b"/>
            <a:pathLst>
              <a:path w="1083868" h="0">
                <a:moveTo>
                  <a:pt x="0" y="0"/>
                </a:moveTo>
                <a:lnTo>
                  <a:pt x="108386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2800223" y="4872863"/>
            <a:ext cx="1579118" cy="0"/>
          </a:xfrm>
          <a:custGeom>
            <a:avLst/>
            <a:gdLst/>
            <a:ahLst/>
            <a:cxnLst/>
            <a:rect l="l" t="t" r="r" b="b"/>
            <a:pathLst>
              <a:path w="1579118" h="0">
                <a:moveTo>
                  <a:pt x="0" y="0"/>
                </a:moveTo>
                <a:lnTo>
                  <a:pt x="157911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4610989" y="4872863"/>
            <a:ext cx="1193596" cy="0"/>
          </a:xfrm>
          <a:custGeom>
            <a:avLst/>
            <a:gdLst/>
            <a:ahLst/>
            <a:cxnLst/>
            <a:rect l="l" t="t" r="r" b="b"/>
            <a:pathLst>
              <a:path w="1193596" h="0">
                <a:moveTo>
                  <a:pt x="0" y="0"/>
                </a:moveTo>
                <a:lnTo>
                  <a:pt x="119359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2606167" y="4864227"/>
            <a:ext cx="40735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37698" sz="2100">
                <a:latin typeface="Cambria Math"/>
                <a:cs typeface="Cambria Math"/>
              </a:rPr>
              <a:t>=</a:t>
            </a:r>
            <a:r>
              <a:rPr dirty="0" smtClean="0" baseline="37698" sz="2100" spc="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2.2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27.8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2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75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=</a:t>
            </a:r>
            <a:r>
              <a:rPr dirty="0" smtClean="0" baseline="37698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2.2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371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Ω 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=</a:t>
            </a:r>
            <a:r>
              <a:rPr dirty="0" smtClean="0" baseline="37698" sz="2100" spc="120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1.23</a:t>
            </a:r>
            <a:r>
              <a:rPr dirty="0" smtClean="0" baseline="37698" sz="2100" spc="-15">
                <a:latin typeface="Cambria Math"/>
                <a:cs typeface="Cambria Math"/>
              </a:rPr>
              <a:t> </a:t>
            </a:r>
            <a:r>
              <a:rPr dirty="0" smtClean="0" baseline="37698" sz="2100" spc="-7">
                <a:latin typeface="Cambria Math"/>
                <a:cs typeface="Cambria Math"/>
              </a:rPr>
              <a:t>mA</a:t>
            </a:r>
            <a:endParaRPr baseline="37698" sz="21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836291" y="4609719"/>
            <a:ext cx="262509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131060" algn="l"/>
              </a:tabLst>
            </a:pP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2.</a:t>
            </a:r>
            <a:r>
              <a:rPr dirty="0" smtClean="0" sz="1400" spc="-10">
                <a:latin typeface="Cambria Math"/>
                <a:cs typeface="Cambria Math"/>
              </a:rPr>
              <a:t>4</a:t>
            </a:r>
            <a:r>
              <a:rPr dirty="0" smtClean="0" sz="1400" spc="0">
                <a:latin typeface="Cambria Math"/>
                <a:cs typeface="Cambria Math"/>
              </a:rPr>
              <a:t>5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-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0.7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	</a:t>
            </a:r>
            <a:r>
              <a:rPr dirty="0" smtClean="0" sz="1400" spc="0">
                <a:latin typeface="Cambria Math"/>
                <a:cs typeface="Cambria Math"/>
              </a:rPr>
              <a:t>3.15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44500" y="5098922"/>
            <a:ext cx="6885305" cy="28790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From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87">
                <a:latin typeface="Cambria Math"/>
                <a:cs typeface="Cambria Math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can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E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algn="ctr" marL="0">
              <a:lnSpc>
                <a:spcPct val="100000"/>
              </a:lnSpc>
              <a:spcBef>
                <a:spcPts val="229"/>
              </a:spcBef>
            </a:pPr>
            <a:r>
              <a:rPr dirty="0" smtClean="0" sz="140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1.23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mA</a:t>
            </a:r>
            <a:endParaRPr sz="1400">
              <a:latin typeface="Cambria Math"/>
              <a:cs typeface="Cambria Math"/>
            </a:endParaRPr>
          </a:p>
          <a:p>
            <a:pPr algn="ctr" marL="635">
              <a:lnSpc>
                <a:spcPct val="100000"/>
              </a:lnSpc>
              <a:spcBef>
                <a:spcPts val="200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8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𝑅</a:t>
            </a:r>
            <a:r>
              <a:rPr dirty="0" smtClean="0" baseline="-34722" sz="1200" spc="135">
                <a:latin typeface="Cambria Math"/>
                <a:cs typeface="Cambria Math"/>
              </a:rPr>
              <a:t>C</a:t>
            </a:r>
            <a:r>
              <a:rPr dirty="0" smtClean="0" baseline="-34722" sz="1200" spc="135">
                <a:latin typeface="Cambria Math"/>
                <a:cs typeface="Cambria Math"/>
              </a:rPr>
              <a:t>  </a:t>
            </a:r>
            <a:r>
              <a:rPr dirty="0" smtClean="0" baseline="-34722" sz="1200" spc="-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72">
                <a:latin typeface="Cambria Math"/>
                <a:cs typeface="Cambria Math"/>
              </a:rPr>
              <a:t>C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 </a:t>
            </a:r>
            <a:r>
              <a:rPr dirty="0" smtClean="0" sz="1400" spc="6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6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1.</a:t>
            </a:r>
            <a:r>
              <a:rPr dirty="0" smtClean="0" sz="1400" spc="-10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3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-15">
                <a:latin typeface="Cambria Math"/>
                <a:cs typeface="Cambria Math"/>
              </a:rPr>
              <a:t>A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1.8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3.79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algn="ctr" marL="635">
              <a:lnSpc>
                <a:spcPct val="100000"/>
              </a:lnSpc>
              <a:spcBef>
                <a:spcPts val="395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75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8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𝑅</a:t>
            </a:r>
            <a:r>
              <a:rPr dirty="0" smtClean="0" baseline="-34722" sz="1200" spc="135">
                <a:latin typeface="Cambria Math"/>
                <a:cs typeface="Cambria Math"/>
              </a:rPr>
              <a:t>E</a:t>
            </a:r>
            <a:r>
              <a:rPr dirty="0" smtClean="0" baseline="-34722" sz="1200" spc="135">
                <a:latin typeface="Cambria Math"/>
                <a:cs typeface="Cambria Math"/>
              </a:rPr>
              <a:t>  </a:t>
            </a:r>
            <a:r>
              <a:rPr dirty="0" smtClean="0" baseline="-34722" sz="1200" spc="-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75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65">
                <a:latin typeface="Cambria Math"/>
                <a:cs typeface="Cambria Math"/>
              </a:rPr>
              <a:t>E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 </a:t>
            </a:r>
            <a:r>
              <a:rPr dirty="0" smtClean="0" sz="1400" spc="55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-15">
                <a:latin typeface="Cambria Math"/>
                <a:cs typeface="Cambria Math"/>
              </a:rPr>
              <a:t>.</a:t>
            </a:r>
            <a:r>
              <a:rPr dirty="0" smtClean="0" sz="1400" spc="0">
                <a:latin typeface="Cambria Math"/>
                <a:cs typeface="Cambria Math"/>
              </a:rPr>
              <a:t>23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sz="1400" spc="-15">
                <a:latin typeface="Cambria Math"/>
                <a:cs typeface="Cambria Math"/>
              </a:rPr>
              <a:t>.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2.71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algn="ctr" marL="1270">
              <a:lnSpc>
                <a:spcPct val="100000"/>
              </a:lnSpc>
              <a:spcBef>
                <a:spcPts val="370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E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3.79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2.71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1.08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950"/>
              </a:lnSpc>
              <a:spcBef>
                <a:spcPts val="34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solidFill>
                  <a:srgbClr val="006FC0"/>
                </a:solidFill>
                <a:latin typeface="Times New Roman"/>
                <a:cs typeface="Times New Roman"/>
              </a:rPr>
              <a:t>5.3 Ot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er 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et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ods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9"/>
              </a:spcBef>
            </a:pPr>
            <a:endParaRPr sz="950"/>
          </a:p>
          <a:p>
            <a:pPr marL="241300" indent="-228600">
              <a:lnSpc>
                <a:spcPct val="10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dc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3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cir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41300" marR="12700" indent="-228600">
              <a:lnSpc>
                <a:spcPct val="110700"/>
              </a:lnSpc>
              <a:spcBef>
                <a:spcPts val="25"/>
              </a:spcBef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itter</a:t>
            </a:r>
            <a:r>
              <a:rPr dirty="0" smtClean="0" sz="1400" spc="14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B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1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:</a:t>
            </a:r>
            <a:r>
              <a:rPr dirty="0" smtClean="0" sz="1400" spc="13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marR="15240" indent="-227329">
              <a:lnSpc>
                <a:spcPts val="1870"/>
              </a:lnSpc>
              <a:spcBef>
                <a:spcPts val="7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key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dc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itte</a:t>
            </a:r>
            <a:r>
              <a:rPr dirty="0" smtClean="0" sz="1400" spc="5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sis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 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pn</a:t>
            </a:r>
            <a:r>
              <a:rPr dirty="0" smtClean="0" sz="1400" spc="-1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 </a:t>
            </a:r>
            <a:r>
              <a:rPr dirty="0" smtClean="0" sz="1400" spc="1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9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139442" y="8080502"/>
            <a:ext cx="54229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𝑰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 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𝑹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593975" y="7944866"/>
            <a:ext cx="918844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𝑽</a:t>
            </a:r>
            <a:r>
              <a:rPr dirty="0" smtClean="0" baseline="-16666" sz="1500" spc="-22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𝑽</a:t>
            </a:r>
            <a:r>
              <a:rPr dirty="0" smtClean="0" baseline="-16666" sz="1500" spc="-22">
                <a:latin typeface="Cambria Math"/>
                <a:cs typeface="Cambria Math"/>
              </a:rPr>
              <a:t>��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656458" y="8286750"/>
            <a:ext cx="10033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776854" y="8199373"/>
            <a:ext cx="6343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𝑹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𝜷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074035" y="8286750"/>
            <a:ext cx="50292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23215" algn="l"/>
              </a:tabLst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2544191" y="8208009"/>
            <a:ext cx="1027176" cy="0"/>
          </a:xfrm>
          <a:custGeom>
            <a:avLst/>
            <a:gdLst/>
            <a:ahLst/>
            <a:cxnLst/>
            <a:rect l="l" t="t" r="r" b="b"/>
            <a:pathLst>
              <a:path w="1027176" h="0">
                <a:moveTo>
                  <a:pt x="0" y="0"/>
                </a:moveTo>
                <a:lnTo>
                  <a:pt x="102717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4567809" y="8080502"/>
            <a:ext cx="10661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Equ</a:t>
            </a:r>
            <a:r>
              <a:rPr dirty="0" smtClean="0" sz="1400" spc="-15">
                <a:latin typeface="Cambria Math"/>
                <a:cs typeface="Cambria Math"/>
              </a:rPr>
              <a:t>a</a:t>
            </a:r>
            <a:r>
              <a:rPr dirty="0" smtClean="0" sz="1400" spc="0">
                <a:latin typeface="Cambria Math"/>
                <a:cs typeface="Cambria Math"/>
              </a:rPr>
              <a:t>t</a:t>
            </a:r>
            <a:r>
              <a:rPr dirty="0" smtClean="0" sz="1400" spc="-10">
                <a:latin typeface="Cambria Math"/>
                <a:cs typeface="Cambria Math"/>
              </a:rPr>
              <a:t>i</a:t>
            </a:r>
            <a:r>
              <a:rPr dirty="0" smtClean="0" sz="1400" spc="0">
                <a:latin typeface="Cambria Math"/>
                <a:cs typeface="Cambria Math"/>
              </a:rPr>
              <a:t>on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5–</a:t>
            </a:r>
            <a:r>
              <a:rPr dirty="0" smtClean="0" sz="1400" spc="-10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9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787523" y="8437117"/>
            <a:ext cx="2193290" cy="7740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0">
              <a:lnSpc>
                <a:spcPct val="100000"/>
              </a:lnSpc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75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8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𝑅</a:t>
            </a:r>
            <a:r>
              <a:rPr dirty="0" smtClean="0" baseline="-34722" sz="1200" spc="135">
                <a:latin typeface="Cambria Math"/>
                <a:cs typeface="Cambria Math"/>
              </a:rPr>
              <a:t>E</a:t>
            </a:r>
            <a:r>
              <a:rPr dirty="0" smtClean="0" baseline="-34722" sz="1200" spc="135">
                <a:latin typeface="Cambria Math"/>
                <a:cs typeface="Cambria Math"/>
              </a:rPr>
              <a:t>  </a:t>
            </a:r>
            <a:r>
              <a:rPr dirty="0" smtClean="0" baseline="-34722" sz="1200" spc="-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75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87">
                <a:latin typeface="Cambria Math"/>
                <a:cs typeface="Cambria Math"/>
              </a:rPr>
              <a:t>E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endParaRPr baseline="-16666" sz="1500">
              <a:latin typeface="Cambria Math"/>
              <a:cs typeface="Cambria Math"/>
            </a:endParaRPr>
          </a:p>
          <a:p>
            <a:pPr algn="ctr" marR="635">
              <a:lnSpc>
                <a:spcPct val="100000"/>
              </a:lnSpc>
              <a:spcBef>
                <a:spcPts val="380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BE</a:t>
            </a:r>
            <a:endParaRPr baseline="-16666" sz="1500">
              <a:latin typeface="Cambria Math"/>
              <a:cs typeface="Cambria Math"/>
            </a:endParaRPr>
          </a:p>
          <a:p>
            <a:pPr algn="ctr" marR="1270">
              <a:lnSpc>
                <a:spcPct val="100000"/>
              </a:lnSpc>
              <a:spcBef>
                <a:spcPts val="204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8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𝑅</a:t>
            </a:r>
            <a:r>
              <a:rPr dirty="0" smtClean="0" baseline="-34722" sz="1200" spc="135">
                <a:latin typeface="Cambria Math"/>
                <a:cs typeface="Cambria Math"/>
              </a:rPr>
              <a:t>C</a:t>
            </a:r>
            <a:r>
              <a:rPr dirty="0" smtClean="0" baseline="-34722" sz="1200" spc="135">
                <a:latin typeface="Cambria Math"/>
                <a:cs typeface="Cambria Math"/>
              </a:rPr>
              <a:t>  </a:t>
            </a:r>
            <a:r>
              <a:rPr dirty="0" smtClean="0" baseline="-34722" sz="1200" spc="-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87">
                <a:latin typeface="Cambria Math"/>
                <a:cs typeface="Cambria Math"/>
              </a:rPr>
              <a:t>C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04800" y="307847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307847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7466076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304800" y="9752076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45691" y="297179"/>
            <a:ext cx="5205984" cy="30586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600700" y="3957828"/>
            <a:ext cx="1780031" cy="26273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294376" y="6922007"/>
            <a:ext cx="1848612" cy="28072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44500" y="3312286"/>
            <a:ext cx="6884034" cy="1845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76200" marR="76200" indent="0">
              <a:lnSpc>
                <a:spcPct val="102499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5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9</a:t>
            </a:r>
            <a:r>
              <a:rPr dirty="0" smtClean="0" sz="1200" spc="0">
                <a:latin typeface="Times New Roman"/>
                <a:cs typeface="Times New Roman"/>
              </a:rPr>
              <a:t>: An 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10" i="1">
                <a:latin typeface="Times New Roman"/>
                <a:cs typeface="Times New Roman"/>
              </a:rPr>
              <a:t>p</a:t>
            </a:r>
            <a:r>
              <a:rPr dirty="0" smtClean="0" sz="1200" spc="0" i="1">
                <a:latin typeface="Times New Roman"/>
                <a:cs typeface="Times New Roman"/>
              </a:rPr>
              <a:t>n </a:t>
            </a:r>
            <a:r>
              <a:rPr dirty="0" smtClean="0" sz="1200" spc="0">
                <a:latin typeface="Times New Roman"/>
                <a:cs typeface="Times New Roman"/>
              </a:rPr>
              <a:t>transistor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mitt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bi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s. Pola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ities 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f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 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pnp </a:t>
            </a:r>
            <a:r>
              <a:rPr dirty="0" smtClean="0" sz="1200" spc="0">
                <a:latin typeface="Times New Roman"/>
                <a:cs typeface="Times New Roman"/>
              </a:rPr>
              <a:t>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nsistor. Sin</a:t>
            </a:r>
            <a:r>
              <a:rPr dirty="0" smtClean="0" sz="1200" spc="-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subsc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ipts</a:t>
            </a:r>
            <a:r>
              <a:rPr dirty="0" smtClean="0" sz="1200" spc="0">
                <a:latin typeface="Times New Roman"/>
                <a:cs typeface="Times New Roman"/>
              </a:rPr>
              <a:t> indi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 volt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with 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to gr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und.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6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114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5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5" b="1">
                <a:latin typeface="Times New Roman"/>
                <a:cs typeface="Times New Roman"/>
              </a:rPr>
              <a:t>6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10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14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E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4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≅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≅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65">
                <a:latin typeface="Cambria Math"/>
                <a:cs typeface="Cambria Math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3"/>
              </a:spcBef>
            </a:pPr>
            <a:endParaRPr sz="1000"/>
          </a:p>
          <a:p>
            <a:pPr marL="441896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URE 5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10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29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≅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5271389"/>
            <a:ext cx="35369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2756" y="5135498"/>
            <a:ext cx="87376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75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45844" y="5390260"/>
            <a:ext cx="1390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57096" y="5477636"/>
            <a:ext cx="10668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55">
                <a:latin typeface="Cambria Math"/>
                <a:cs typeface="Cambria Math"/>
              </a:rPr>
              <a:t>E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35456" y="5398896"/>
            <a:ext cx="847344" cy="0"/>
          </a:xfrm>
          <a:custGeom>
            <a:avLst/>
            <a:gdLst/>
            <a:ahLst/>
            <a:cxnLst/>
            <a:rect l="l" t="t" r="r" b="b"/>
            <a:pathLst>
              <a:path w="847344" h="0">
                <a:moveTo>
                  <a:pt x="0" y="0"/>
                </a:moveTo>
                <a:lnTo>
                  <a:pt x="84734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718817" y="5271389"/>
            <a:ext cx="1587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00173" y="5135498"/>
            <a:ext cx="12414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−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15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-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81173" y="5390260"/>
            <a:ext cx="4781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10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912873" y="5398896"/>
            <a:ext cx="1213408" cy="0"/>
          </a:xfrm>
          <a:custGeom>
            <a:avLst/>
            <a:gdLst/>
            <a:ahLst/>
            <a:cxnLst/>
            <a:rect l="l" t="t" r="r" b="b"/>
            <a:pathLst>
              <a:path w="1213408" h="0">
                <a:moveTo>
                  <a:pt x="0" y="0"/>
                </a:moveTo>
                <a:lnTo>
                  <a:pt x="1213408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359530" y="5398896"/>
            <a:ext cx="449579" cy="0"/>
          </a:xfrm>
          <a:custGeom>
            <a:avLst/>
            <a:gdLst/>
            <a:ahLst/>
            <a:cxnLst/>
            <a:rect l="l" t="t" r="r" b="b"/>
            <a:pathLst>
              <a:path w="449579" h="0">
                <a:moveTo>
                  <a:pt x="0" y="0"/>
                </a:moveTo>
                <a:lnTo>
                  <a:pt x="449579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163951" y="5135498"/>
            <a:ext cx="1423035" cy="479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8920">
              <a:lnSpc>
                <a:spcPts val="1505"/>
              </a:lnSpc>
            </a:pPr>
            <a:r>
              <a:rPr dirty="0" smtClean="0" sz="1400">
                <a:latin typeface="Cambria Math"/>
                <a:cs typeface="Cambria Math"/>
              </a:rPr>
              <a:t>14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245"/>
              </a:lnSpc>
            </a:pPr>
            <a:r>
              <a:rPr dirty="0" smtClean="0" sz="140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10</a:t>
            </a:r>
            <a:r>
              <a:rPr dirty="0" smtClean="0" baseline="-37698" sz="2100" spc="-15">
                <a:latin typeface="Cambria Math"/>
                <a:cs typeface="Cambria Math"/>
              </a:rPr>
              <a:t> </a:t>
            </a:r>
            <a:r>
              <a:rPr dirty="0" smtClean="0" baseline="-37698" sz="2100" spc="-7">
                <a:latin typeface="Cambria Math"/>
                <a:cs typeface="Cambria Math"/>
              </a:rPr>
              <a:t>k</a:t>
            </a:r>
            <a:r>
              <a:rPr dirty="0" smtClean="0" baseline="-37698" sz="2100" spc="0">
                <a:latin typeface="Cambria Math"/>
                <a:cs typeface="Cambria Math"/>
              </a:rPr>
              <a:t>Ω</a:t>
            </a:r>
            <a:r>
              <a:rPr dirty="0" smtClean="0" baseline="-37698" sz="2100" spc="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1.4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mA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4500" y="5626480"/>
            <a:ext cx="6885940" cy="20745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𝑅</a:t>
            </a:r>
            <a:r>
              <a:rPr dirty="0" smtClean="0" baseline="-34722" sz="1200" spc="135">
                <a:latin typeface="Cambria Math"/>
                <a:cs typeface="Cambria Math"/>
              </a:rPr>
              <a:t>C</a:t>
            </a:r>
            <a:r>
              <a:rPr dirty="0" smtClean="0" baseline="-34722" sz="1200" spc="135">
                <a:latin typeface="Cambria Math"/>
                <a:cs typeface="Cambria Math"/>
              </a:rPr>
              <a:t>  </a:t>
            </a:r>
            <a:r>
              <a:rPr dirty="0" smtClean="0" baseline="-34722" sz="1200" spc="-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87">
                <a:latin typeface="Cambria Math"/>
                <a:cs typeface="Cambria Math"/>
              </a:rPr>
              <a:t>C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 </a:t>
            </a:r>
            <a:r>
              <a:rPr dirty="0" smtClean="0" sz="1400" spc="6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+</a:t>
            </a:r>
            <a:r>
              <a:rPr dirty="0" smtClean="0" sz="1400" spc="0">
                <a:latin typeface="Cambria Math"/>
                <a:cs typeface="Cambria Math"/>
              </a:rPr>
              <a:t>15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1.4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4</a:t>
            </a:r>
            <a:r>
              <a:rPr dirty="0" smtClean="0" sz="1400" spc="0">
                <a:latin typeface="Cambria Math"/>
                <a:cs typeface="Cambria Math"/>
              </a:rPr>
              <a:t>.7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8.4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E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8.4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9.4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56"/>
              </a:spcBef>
            </a:pPr>
            <a:endParaRPr sz="1400"/>
          </a:p>
          <a:p>
            <a:pPr marL="12700" marR="12700">
              <a:lnSpc>
                <a:spcPct val="1114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5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5" b="1">
                <a:latin typeface="Times New Roman"/>
                <a:cs typeface="Times New Roman"/>
              </a:rPr>
              <a:t>7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how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uch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-p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87">
                <a:latin typeface="Cambria Math"/>
                <a:cs typeface="Cambria Math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195">
                <a:latin typeface="Cambria Math"/>
                <a:cs typeface="Cambria Math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3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if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89">
                <a:latin typeface="Cambria Math"/>
                <a:cs typeface="Cambria Math"/>
              </a:rPr>
              <a:t>DC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-10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aced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3"/>
              </a:spcBef>
            </a:pPr>
            <a:endParaRPr sz="1000"/>
          </a:p>
          <a:p>
            <a:pPr marL="450913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URE 5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17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 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89">
                <a:latin typeface="Cambria Math"/>
                <a:cs typeface="Cambria Math"/>
              </a:rPr>
              <a:t>DC</a:t>
            </a:r>
            <a:r>
              <a:rPr dirty="0" smtClean="0" baseline="-16666" sz="1500" spc="89">
                <a:latin typeface="Cambria Math"/>
                <a:cs typeface="Cambria Math"/>
              </a:rPr>
              <a:t>  </a:t>
            </a:r>
            <a:r>
              <a:rPr dirty="0" smtClean="0" sz="1400" spc="6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4500" y="7854950"/>
            <a:ext cx="1072515" cy="306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𝐼</a:t>
            </a:r>
            <a:r>
              <a:rPr dirty="0" smtClean="0" sz="1000" spc="65">
                <a:latin typeface="Cambria Math"/>
                <a:cs typeface="Cambria Math"/>
              </a:rPr>
              <a:t>C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15">
                <a:latin typeface="Cambria Math"/>
                <a:cs typeface="Cambria Math"/>
              </a:rPr>
              <a:t>1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15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≅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𝐼</a:t>
            </a:r>
            <a:r>
              <a:rPr dirty="0" smtClean="0" sz="1000" spc="55">
                <a:latin typeface="Cambria Math"/>
                <a:cs typeface="Cambria Math"/>
              </a:rPr>
              <a:t>E</a:t>
            </a:r>
            <a:r>
              <a:rPr dirty="0" smtClean="0" sz="1000" spc="55">
                <a:latin typeface="Cambria Math"/>
                <a:cs typeface="Cambria Math"/>
              </a:rPr>
              <a:t> </a:t>
            </a:r>
            <a:r>
              <a:rPr dirty="0" smtClean="0" sz="1000" spc="1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baseline="-25793" sz="2100" spc="0">
                <a:latin typeface="Cambria Math"/>
                <a:cs typeface="Cambria Math"/>
              </a:rPr>
              <a:t>𝑅</a:t>
            </a:r>
            <a:endParaRPr baseline="-25793" sz="21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39925" y="7682738"/>
            <a:ext cx="88328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75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BE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488694" y="8024621"/>
            <a:ext cx="89789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22275" algn="l"/>
                <a:tab pos="711835" algn="l"/>
              </a:tabLst>
            </a:pPr>
            <a:r>
              <a:rPr dirty="0" smtClean="0" sz="1000" spc="55">
                <a:latin typeface="Cambria Math"/>
                <a:cs typeface="Cambria Math"/>
              </a:rPr>
              <a:t>E</a:t>
            </a:r>
            <a:r>
              <a:rPr dirty="0" smtClean="0" sz="1000" spc="55">
                <a:latin typeface="Cambria Math"/>
                <a:cs typeface="Cambria Math"/>
              </a:rPr>
              <a:t>	</a:t>
            </a:r>
            <a:r>
              <a:rPr dirty="0" smtClean="0" sz="1000" spc="65">
                <a:latin typeface="Cambria Math"/>
                <a:cs typeface="Cambria Math"/>
              </a:rPr>
              <a:t>B</a:t>
            </a:r>
            <a:r>
              <a:rPr dirty="0" smtClean="0" sz="1000" spc="65">
                <a:latin typeface="Cambria Math"/>
                <a:cs typeface="Cambria Math"/>
              </a:rPr>
              <a:t>	</a:t>
            </a:r>
            <a:r>
              <a:rPr dirty="0" smtClean="0" sz="1000" spc="60">
                <a:latin typeface="Cambria Math"/>
                <a:cs typeface="Cambria Math"/>
              </a:rPr>
              <a:t>DC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390141" y="7945882"/>
            <a:ext cx="990599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59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2612770" y="7945882"/>
            <a:ext cx="1505966" cy="0"/>
          </a:xfrm>
          <a:custGeom>
            <a:avLst/>
            <a:gdLst/>
            <a:ahLst/>
            <a:cxnLst/>
            <a:rect l="l" t="t" r="r" b="b"/>
            <a:pathLst>
              <a:path w="1505966" h="0">
                <a:moveTo>
                  <a:pt x="0" y="0"/>
                </a:moveTo>
                <a:lnTo>
                  <a:pt x="150596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615186" y="7937245"/>
            <a:ext cx="337820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37698" sz="2100" spc="0">
                <a:latin typeface="Cambria Math"/>
                <a:cs typeface="Cambria Math"/>
              </a:rPr>
              <a:t>=</a:t>
            </a:r>
            <a:r>
              <a:rPr dirty="0" smtClean="0" baseline="37698" sz="2100" spc="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2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100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=</a:t>
            </a:r>
            <a:r>
              <a:rPr dirty="0" smtClean="0" baseline="37698" sz="2100" spc="120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1.37</a:t>
            </a:r>
            <a:r>
              <a:rPr dirty="0" smtClean="0" baseline="37698" sz="2100" spc="-15">
                <a:latin typeface="Cambria Math"/>
                <a:cs typeface="Cambria Math"/>
              </a:rPr>
              <a:t> </a:t>
            </a:r>
            <a:r>
              <a:rPr dirty="0" smtClean="0" baseline="37698" sz="2100" spc="-7">
                <a:latin typeface="Cambria Math"/>
                <a:cs typeface="Cambria Math"/>
              </a:rPr>
              <a:t>mA</a:t>
            </a:r>
            <a:endParaRPr baseline="37698" sz="21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697607" y="7682738"/>
            <a:ext cx="133731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15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-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4500" y="8173466"/>
            <a:ext cx="4330065" cy="1017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97">
                <a:latin typeface="Cambria Math"/>
                <a:cs typeface="Cambria Math"/>
              </a:rPr>
              <a:t>C</a:t>
            </a:r>
            <a:r>
              <a:rPr dirty="0" smtClean="0" baseline="-16666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44">
                <a:latin typeface="Cambria Math"/>
                <a:cs typeface="Cambria Math"/>
              </a:rPr>
              <a:t>1</a:t>
            </a:r>
            <a:r>
              <a:rPr dirty="0" smtClean="0" baseline="-16666" sz="1500" spc="67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 </a:t>
            </a:r>
            <a:r>
              <a:rPr dirty="0" smtClean="0" sz="1400" spc="6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15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1.</a:t>
            </a:r>
            <a:r>
              <a:rPr dirty="0" smtClean="0" sz="1400" spc="-10">
                <a:latin typeface="Cambria Math"/>
                <a:cs typeface="Cambria Math"/>
              </a:rPr>
              <a:t>3</a:t>
            </a:r>
            <a:r>
              <a:rPr dirty="0" smtClean="0" sz="1400" spc="0">
                <a:latin typeface="Cambria Math"/>
                <a:cs typeface="Cambria Math"/>
              </a:rPr>
              <a:t>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4.7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8.56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75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65">
                <a:latin typeface="Cambria Math"/>
                <a:cs typeface="Cambria Math"/>
              </a:rPr>
              <a:t>E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 </a:t>
            </a:r>
            <a:r>
              <a:rPr dirty="0" smtClean="0" sz="1400" spc="55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15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1.37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1.3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104">
                <a:latin typeface="Cambria Math"/>
                <a:cs typeface="Cambria Math"/>
              </a:rPr>
              <a:t>E</a:t>
            </a:r>
            <a:r>
              <a:rPr dirty="0" smtClean="0" baseline="-16666" sz="1500" spc="0">
                <a:latin typeface="Cambria Math"/>
                <a:cs typeface="Cambria Math"/>
              </a:rPr>
              <a:t>(</a:t>
            </a:r>
            <a:r>
              <a:rPr dirty="0" smtClean="0" baseline="-16666" sz="1500" spc="22">
                <a:latin typeface="Cambria Math"/>
                <a:cs typeface="Cambria Math"/>
              </a:rPr>
              <a:t>1</a:t>
            </a:r>
            <a:r>
              <a:rPr dirty="0" smtClean="0" baseline="-16666" sz="1500" spc="-7">
                <a:latin typeface="Cambria Math"/>
                <a:cs typeface="Cambria Math"/>
              </a:rPr>
              <a:t>)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11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8.56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1.3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8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9.83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mtClean="0" sz="1400">
                <a:latin typeface="Times New Roman"/>
                <a:cs typeface="Times New Roman"/>
              </a:rPr>
              <a:t>For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89">
                <a:latin typeface="Cambria Math"/>
                <a:cs typeface="Cambria Math"/>
              </a:rPr>
              <a:t>DC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20</a:t>
            </a:r>
            <a:r>
              <a:rPr dirty="0" smtClean="0" sz="1400" spc="-15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04800" y="307847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07847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466076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04800" y="9752076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04388" y="4725923"/>
            <a:ext cx="1642872" cy="22311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382767" y="7280147"/>
            <a:ext cx="1766315" cy="2447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613661" y="608583"/>
            <a:ext cx="1070610" cy="306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𝐼</a:t>
            </a:r>
            <a:r>
              <a:rPr dirty="0" smtClean="0" sz="1000" spc="55">
                <a:latin typeface="Cambria Math"/>
                <a:cs typeface="Cambria Math"/>
              </a:rPr>
              <a:t>C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15">
                <a:latin typeface="Cambria Math"/>
                <a:cs typeface="Cambria Math"/>
              </a:rPr>
              <a:t>2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3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≅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𝐼</a:t>
            </a:r>
            <a:r>
              <a:rPr dirty="0" smtClean="0" sz="1000" spc="55">
                <a:latin typeface="Cambria Math"/>
                <a:cs typeface="Cambria Math"/>
              </a:rPr>
              <a:t>E</a:t>
            </a:r>
            <a:r>
              <a:rPr dirty="0" smtClean="0" sz="1000" spc="55">
                <a:latin typeface="Cambria Math"/>
                <a:cs typeface="Cambria Math"/>
              </a:rPr>
              <a:t> </a:t>
            </a:r>
            <a:r>
              <a:rPr dirty="0" smtClean="0" sz="1000" spc="1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r>
              <a:rPr dirty="0" smtClean="0" baseline="11904" sz="2100" spc="104">
                <a:latin typeface="Cambria Math"/>
                <a:cs typeface="Cambria Math"/>
              </a:rPr>
              <a:t> </a:t>
            </a:r>
            <a:r>
              <a:rPr dirty="0" smtClean="0" baseline="-25793" sz="2100" spc="0">
                <a:latin typeface="Cambria Math"/>
                <a:cs typeface="Cambria Math"/>
              </a:rPr>
              <a:t>𝑅</a:t>
            </a:r>
            <a:endParaRPr baseline="-25793" sz="21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07691" y="436371"/>
            <a:ext cx="88455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−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75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BE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56458" y="778256"/>
            <a:ext cx="8991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23545" algn="l"/>
                <a:tab pos="713105" algn="l"/>
              </a:tabLst>
            </a:pPr>
            <a:r>
              <a:rPr dirty="0" smtClean="0" sz="1000" spc="55">
                <a:latin typeface="Cambria Math"/>
                <a:cs typeface="Cambria Math"/>
              </a:rPr>
              <a:t>E</a:t>
            </a:r>
            <a:r>
              <a:rPr dirty="0" smtClean="0" sz="1000" spc="55">
                <a:latin typeface="Cambria Math"/>
                <a:cs typeface="Cambria Math"/>
              </a:rPr>
              <a:t>	</a:t>
            </a:r>
            <a:r>
              <a:rPr dirty="0" smtClean="0" sz="1000" spc="65">
                <a:latin typeface="Cambria Math"/>
                <a:cs typeface="Cambria Math"/>
              </a:rPr>
              <a:t>B</a:t>
            </a:r>
            <a:r>
              <a:rPr dirty="0" smtClean="0" sz="1000" spc="65">
                <a:latin typeface="Cambria Math"/>
                <a:cs typeface="Cambria Math"/>
              </a:rPr>
              <a:t>	</a:t>
            </a:r>
            <a:r>
              <a:rPr dirty="0" smtClean="0" sz="1000" spc="60">
                <a:latin typeface="Cambria Math"/>
                <a:cs typeface="Cambria Math"/>
              </a:rPr>
              <a:t>DC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557907" y="699516"/>
            <a:ext cx="990599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599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780154" y="699516"/>
            <a:ext cx="1505965" cy="0"/>
          </a:xfrm>
          <a:custGeom>
            <a:avLst/>
            <a:gdLst/>
            <a:ahLst/>
            <a:cxnLst/>
            <a:rect l="l" t="t" r="r" b="b"/>
            <a:pathLst>
              <a:path w="1505965" h="0">
                <a:moveTo>
                  <a:pt x="0" y="0"/>
                </a:moveTo>
                <a:lnTo>
                  <a:pt x="1505965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784475" y="690880"/>
            <a:ext cx="337820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37698" sz="2100" spc="0">
                <a:latin typeface="Cambria Math"/>
                <a:cs typeface="Cambria Math"/>
              </a:rPr>
              <a:t>=</a:t>
            </a:r>
            <a:r>
              <a:rPr dirty="0" smtClean="0" baseline="37698" sz="2100" spc="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2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200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=</a:t>
            </a:r>
            <a:r>
              <a:rPr dirty="0" smtClean="0" baseline="37698" sz="2100" spc="104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1.38</a:t>
            </a:r>
            <a:r>
              <a:rPr dirty="0" smtClean="0" baseline="37698" sz="2100" spc="7">
                <a:latin typeface="Cambria Math"/>
                <a:cs typeface="Cambria Math"/>
              </a:rPr>
              <a:t> </a:t>
            </a:r>
            <a:r>
              <a:rPr dirty="0" smtClean="0" baseline="37698" sz="2100" spc="-7">
                <a:latin typeface="Cambria Math"/>
                <a:cs typeface="Cambria Math"/>
              </a:rPr>
              <a:t>mA</a:t>
            </a:r>
            <a:endParaRPr baseline="37698" sz="21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66515" y="436371"/>
            <a:ext cx="133604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15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-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927354"/>
            <a:ext cx="5608955" cy="1017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91590">
              <a:lnSpc>
                <a:spcPct val="100000"/>
              </a:lnSpc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0">
                <a:latin typeface="Cambria Math"/>
                <a:cs typeface="Cambria Math"/>
              </a:rPr>
              <a:t>(</a:t>
            </a:r>
            <a:r>
              <a:rPr dirty="0" smtClean="0" baseline="-16666" sz="1500" spc="22">
                <a:latin typeface="Cambria Math"/>
                <a:cs typeface="Cambria Math"/>
              </a:rPr>
              <a:t>2</a:t>
            </a:r>
            <a:r>
              <a:rPr dirty="0" smtClean="0" baseline="-16666" sz="1500" spc="89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 </a:t>
            </a:r>
            <a:r>
              <a:rPr dirty="0" smtClean="0" sz="1400" spc="6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15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-10">
                <a:latin typeface="Cambria Math"/>
                <a:cs typeface="Cambria Math"/>
              </a:rPr>
              <a:t>.</a:t>
            </a:r>
            <a:r>
              <a:rPr dirty="0" smtClean="0" sz="1400" spc="0">
                <a:latin typeface="Cambria Math"/>
                <a:cs typeface="Cambria Math"/>
              </a:rPr>
              <a:t>38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4</a:t>
            </a:r>
            <a:r>
              <a:rPr dirty="0" smtClean="0" sz="1400" spc="-15">
                <a:latin typeface="Cambria Math"/>
                <a:cs typeface="Cambria Math"/>
              </a:rPr>
              <a:t>.</a:t>
            </a:r>
            <a:r>
              <a:rPr dirty="0" smtClean="0" sz="1400" spc="0">
                <a:latin typeface="Cambria Math"/>
                <a:cs typeface="Cambria Math"/>
              </a:rPr>
              <a:t>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8.51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marL="1311275">
              <a:lnSpc>
                <a:spcPct val="100000"/>
              </a:lnSpc>
              <a:spcBef>
                <a:spcPts val="420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75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8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65">
                <a:latin typeface="Cambria Math"/>
                <a:cs typeface="Cambria Math"/>
              </a:rPr>
              <a:t>E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 </a:t>
            </a:r>
            <a:r>
              <a:rPr dirty="0" smtClean="0" sz="1400" spc="55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15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1.38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−</a:t>
            </a:r>
            <a:r>
              <a:rPr dirty="0" smtClean="0" sz="1400" spc="5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Cambria Math"/>
                <a:cs typeface="Cambria Math"/>
              </a:rPr>
              <a:t>.2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104">
                <a:latin typeface="Cambria Math"/>
                <a:cs typeface="Cambria Math"/>
              </a:rPr>
              <a:t>E</a:t>
            </a:r>
            <a:r>
              <a:rPr dirty="0" smtClean="0" baseline="-16666" sz="1500" spc="0">
                <a:latin typeface="Cambria Math"/>
                <a:cs typeface="Cambria Math"/>
              </a:rPr>
              <a:t>(</a:t>
            </a:r>
            <a:r>
              <a:rPr dirty="0" smtClean="0" baseline="-16666" sz="1500" spc="22">
                <a:latin typeface="Cambria Math"/>
                <a:cs typeface="Cambria Math"/>
              </a:rPr>
              <a:t>2</a:t>
            </a:r>
            <a:r>
              <a:rPr dirty="0" smtClean="0" baseline="-16666" sz="1500" spc="-7">
                <a:latin typeface="Cambria Math"/>
                <a:cs typeface="Cambria Math"/>
              </a:rPr>
              <a:t>)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11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8.51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1.2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8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9.71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89">
                <a:latin typeface="Cambria Math"/>
                <a:cs typeface="Cambria Math"/>
              </a:rPr>
              <a:t>DC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00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50416" y="2073402"/>
            <a:ext cx="768350" cy="2495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%</a:t>
            </a:r>
            <a:r>
              <a:rPr dirty="0" smtClean="0" sz="1400" spc="0">
                <a:latin typeface="Cambria Math"/>
                <a:cs typeface="Cambria Math"/>
              </a:rPr>
              <a:t>∆𝐼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220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92554" y="1969769"/>
            <a:ext cx="87566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𝐼</a:t>
            </a:r>
            <a:r>
              <a:rPr dirty="0" smtClean="0" sz="1000" spc="65">
                <a:latin typeface="Cambria Math"/>
                <a:cs typeface="Cambria Math"/>
              </a:rPr>
              <a:t>C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15">
                <a:latin typeface="Cambria Math"/>
                <a:cs typeface="Cambria Math"/>
              </a:rPr>
              <a:t>2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-97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−</a:t>
            </a:r>
            <a:r>
              <a:rPr dirty="0" smtClean="0" baseline="11904" sz="2100" spc="-7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𝐼</a:t>
            </a:r>
            <a:r>
              <a:rPr dirty="0" smtClean="0" sz="1000" spc="65">
                <a:latin typeface="Cambria Math"/>
                <a:cs typeface="Cambria Math"/>
              </a:rPr>
              <a:t>C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15">
                <a:latin typeface="Cambria Math"/>
                <a:cs typeface="Cambria Math"/>
              </a:rPr>
              <a:t>1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160777" y="2190750"/>
            <a:ext cx="9334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𝐼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17166" y="2278126"/>
            <a:ext cx="28384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65">
                <a:latin typeface="Cambria Math"/>
                <a:cs typeface="Cambria Math"/>
              </a:rPr>
              <a:t>C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15">
                <a:latin typeface="Cambria Math"/>
                <a:cs typeface="Cambria Math"/>
              </a:rPr>
              <a:t>1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905254" y="2199385"/>
            <a:ext cx="858316" cy="0"/>
          </a:xfrm>
          <a:custGeom>
            <a:avLst/>
            <a:gdLst/>
            <a:ahLst/>
            <a:cxnLst/>
            <a:rect l="l" t="t" r="r" b="b"/>
            <a:pathLst>
              <a:path w="858316" h="0">
                <a:moveTo>
                  <a:pt x="0" y="0"/>
                </a:moveTo>
                <a:lnTo>
                  <a:pt x="85831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752470" y="2073402"/>
            <a:ext cx="96901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220">
                <a:latin typeface="Cambria Math"/>
                <a:cs typeface="Cambria Math"/>
              </a:rPr>
              <a:t>)</a:t>
            </a:r>
            <a:r>
              <a:rPr dirty="0" smtClean="0" sz="1400" spc="220">
                <a:latin typeface="Cambria Math"/>
                <a:cs typeface="Cambria Math"/>
              </a:rPr>
              <a:t> 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%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110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95827" y="1936242"/>
            <a:ext cx="149733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1.38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1.37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mA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16704" y="2190750"/>
            <a:ext cx="6559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1.37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mA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708527" y="2199385"/>
            <a:ext cx="1470914" cy="0"/>
          </a:xfrm>
          <a:custGeom>
            <a:avLst/>
            <a:gdLst/>
            <a:ahLst/>
            <a:cxnLst/>
            <a:rect l="l" t="t" r="r" b="b"/>
            <a:pathLst>
              <a:path w="1470914" h="0">
                <a:moveTo>
                  <a:pt x="0" y="0"/>
                </a:moveTo>
                <a:lnTo>
                  <a:pt x="147091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5168265" y="2073402"/>
            <a:ext cx="14573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10">
                <a:latin typeface="Cambria Math"/>
                <a:cs typeface="Cambria Math"/>
              </a:rPr>
              <a:t>)</a:t>
            </a:r>
            <a:r>
              <a:rPr dirty="0" smtClean="0" sz="1400" spc="110">
                <a:latin typeface="Cambria Math"/>
                <a:cs typeface="Cambria Math"/>
              </a:rPr>
              <a:t> 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100%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0.730%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4500" y="2446781"/>
            <a:ext cx="2625725" cy="487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E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37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1539875">
              <a:lnSpc>
                <a:spcPct val="100000"/>
              </a:lnSpc>
              <a:spcBef>
                <a:spcPts val="465"/>
              </a:spcBef>
            </a:pP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55">
                <a:latin typeface="Cambria Math"/>
                <a:cs typeface="Cambria Math"/>
              </a:rPr>
              <a:t>C</a:t>
            </a:r>
            <a:r>
              <a:rPr dirty="0" smtClean="0" sz="1000" spc="70">
                <a:latin typeface="Cambria Math"/>
                <a:cs typeface="Cambria Math"/>
              </a:rPr>
              <a:t>E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15">
                <a:latin typeface="Cambria Math"/>
                <a:cs typeface="Cambria Math"/>
              </a:rPr>
              <a:t>2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-89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−</a:t>
            </a:r>
            <a:r>
              <a:rPr dirty="0" smtClean="0" baseline="11904" sz="2100" spc="-7">
                <a:latin typeface="Cambria Math"/>
                <a:cs typeface="Cambria Math"/>
              </a:rPr>
              <a:t> </a:t>
            </a: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55">
                <a:latin typeface="Cambria Math"/>
                <a:cs typeface="Cambria Math"/>
              </a:rPr>
              <a:t>C</a:t>
            </a:r>
            <a:r>
              <a:rPr dirty="0" smtClean="0" sz="1000" spc="70">
                <a:latin typeface="Cambria Math"/>
                <a:cs typeface="Cambria Math"/>
              </a:rPr>
              <a:t>E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15">
                <a:latin typeface="Cambria Math"/>
                <a:cs typeface="Cambria Math"/>
              </a:rPr>
              <a:t>1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16888" y="2823209"/>
            <a:ext cx="880744" cy="2495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%</a:t>
            </a:r>
            <a:r>
              <a:rPr dirty="0" smtClean="0" sz="1400" spc="0">
                <a:latin typeface="Cambria Math"/>
                <a:cs typeface="Cambria Math"/>
              </a:rPr>
              <a:t>∆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E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220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94889" y="2940557"/>
            <a:ext cx="13716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81757" y="3027933"/>
            <a:ext cx="36512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55">
                <a:latin typeface="Cambria Math"/>
                <a:cs typeface="Cambria Math"/>
              </a:rPr>
              <a:t>C</a:t>
            </a:r>
            <a:r>
              <a:rPr dirty="0" smtClean="0" sz="1000" spc="70">
                <a:latin typeface="Cambria Math"/>
                <a:cs typeface="Cambria Math"/>
              </a:rPr>
              <a:t>E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15">
                <a:latin typeface="Cambria Math"/>
                <a:cs typeface="Cambria Math"/>
              </a:rPr>
              <a:t>1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984501" y="2949194"/>
            <a:ext cx="1082344" cy="0"/>
          </a:xfrm>
          <a:custGeom>
            <a:avLst/>
            <a:gdLst/>
            <a:ahLst/>
            <a:cxnLst/>
            <a:rect l="l" t="t" r="r" b="b"/>
            <a:pathLst>
              <a:path w="1082344" h="0">
                <a:moveTo>
                  <a:pt x="0" y="0"/>
                </a:moveTo>
                <a:lnTo>
                  <a:pt x="108234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054223" y="2823209"/>
            <a:ext cx="360489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126615" algn="l"/>
              </a:tabLst>
            </a:pPr>
            <a:r>
              <a:rPr dirty="0" smtClean="0" sz="1400" spc="220">
                <a:latin typeface="Cambria Math"/>
                <a:cs typeface="Cambria Math"/>
              </a:rPr>
              <a:t>)</a:t>
            </a:r>
            <a:r>
              <a:rPr dirty="0" smtClean="0" sz="1400" spc="220">
                <a:latin typeface="Cambria Math"/>
                <a:cs typeface="Cambria Math"/>
              </a:rPr>
              <a:t> 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100%</a:t>
            </a:r>
            <a:r>
              <a:rPr dirty="0" smtClean="0" sz="1400" spc="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110">
                <a:latin typeface="Cambria Math"/>
                <a:cs typeface="Cambria Math"/>
              </a:rPr>
              <a:t>(</a:t>
            </a:r>
            <a:r>
              <a:rPr dirty="0" smtClean="0" sz="1400" spc="110">
                <a:latin typeface="Cambria Math"/>
                <a:cs typeface="Cambria Math"/>
              </a:rPr>
              <a:t>	</a:t>
            </a:r>
            <a:r>
              <a:rPr dirty="0" smtClean="0" sz="1400" spc="110">
                <a:latin typeface="Cambria Math"/>
                <a:cs typeface="Cambria Math"/>
              </a:rPr>
              <a:t>)</a:t>
            </a:r>
            <a:r>
              <a:rPr dirty="0" smtClean="0" sz="1400" spc="110">
                <a:latin typeface="Cambria Math"/>
                <a:cs typeface="Cambria Math"/>
              </a:rPr>
              <a:t> 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%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1.22%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997578" y="2686050"/>
            <a:ext cx="119570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9.71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9.83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342257" y="2940557"/>
            <a:ext cx="50673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9.83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010278" y="2949194"/>
            <a:ext cx="1169212" cy="0"/>
          </a:xfrm>
          <a:custGeom>
            <a:avLst/>
            <a:gdLst/>
            <a:ahLst/>
            <a:cxnLst/>
            <a:rect l="l" t="t" r="r" b="b"/>
            <a:pathLst>
              <a:path w="1169212" h="0">
                <a:moveTo>
                  <a:pt x="0" y="0"/>
                </a:moveTo>
                <a:lnTo>
                  <a:pt x="116921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444500" y="3300603"/>
            <a:ext cx="6885305" cy="7270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9395" indent="-227329">
              <a:lnSpc>
                <a:spcPct val="100000"/>
              </a:lnSpc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Ba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e B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5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:</a:t>
            </a:r>
            <a:r>
              <a:rPr dirty="0" smtClean="0" sz="1400" spc="-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beca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-p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97">
                <a:latin typeface="Cambria Math"/>
                <a:cs typeface="Cambria Math"/>
              </a:rPr>
              <a:t>D</a:t>
            </a:r>
            <a:r>
              <a:rPr dirty="0" smtClean="0" baseline="-16666" sz="1500" spc="172">
                <a:latin typeface="Cambria Math"/>
                <a:cs typeface="Cambria Math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marR="12700" indent="-227329">
              <a:lnSpc>
                <a:spcPct val="1114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rc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ts.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55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linear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depe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97">
                <a:latin typeface="Cambria Math"/>
                <a:cs typeface="Cambria Math"/>
              </a:rPr>
              <a:t>D</a:t>
            </a:r>
            <a:r>
              <a:rPr dirty="0" smtClean="0" baseline="-16666" sz="1500" spc="165">
                <a:latin typeface="Cambria Math"/>
                <a:cs typeface="Cambria Math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961133" y="4018407"/>
            <a:ext cx="137287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𝑽</a:t>
            </a:r>
            <a:r>
              <a:rPr dirty="0" smtClean="0" baseline="-16666" sz="1500" spc="-15">
                <a:latin typeface="Cambria Math"/>
                <a:cs typeface="Cambria Math"/>
              </a:rPr>
              <a:t>��</a:t>
            </a:r>
            <a:r>
              <a:rPr dirty="0" smtClean="0" baseline="-16666" sz="1500" spc="-15">
                <a:latin typeface="Cambria Math"/>
                <a:cs typeface="Cambria Math"/>
              </a:rPr>
              <a:t>  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𝑽</a:t>
            </a:r>
            <a:r>
              <a:rPr dirty="0" smtClean="0" baseline="-16666" sz="1500" spc="-15">
                <a:latin typeface="Cambria Math"/>
                <a:cs typeface="Cambria Math"/>
              </a:rPr>
              <a:t>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𝑰</a:t>
            </a:r>
            <a:r>
              <a:rPr dirty="0" smtClean="0" baseline="-16666" sz="1500" spc="7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𝑹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845942" y="4496434"/>
            <a:ext cx="766571" cy="0"/>
          </a:xfrm>
          <a:custGeom>
            <a:avLst/>
            <a:gdLst/>
            <a:ahLst/>
            <a:cxnLst/>
            <a:rect l="l" t="t" r="r" b="b"/>
            <a:pathLst>
              <a:path w="766572" h="0">
                <a:moveTo>
                  <a:pt x="0" y="0"/>
                </a:moveTo>
                <a:lnTo>
                  <a:pt x="76657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4569333" y="4018407"/>
            <a:ext cx="1176020" cy="575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Equa</a:t>
            </a:r>
            <a:r>
              <a:rPr dirty="0" smtClean="0" sz="1400" spc="-10">
                <a:latin typeface="Cambria Math"/>
                <a:cs typeface="Cambria Math"/>
              </a:rPr>
              <a:t>t</a:t>
            </a:r>
            <a:r>
              <a:rPr dirty="0" smtClean="0" sz="1400" spc="-10">
                <a:latin typeface="Cambria Math"/>
                <a:cs typeface="Cambria Math"/>
              </a:rPr>
              <a:t>i</a:t>
            </a:r>
            <a:r>
              <a:rPr dirty="0" smtClean="0" sz="1400" spc="0">
                <a:latin typeface="Cambria Math"/>
                <a:cs typeface="Cambria Math"/>
              </a:rPr>
              <a:t>on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5–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1000"/>
              </a:lnSpc>
              <a:spcBef>
                <a:spcPts val="80"/>
              </a:spcBef>
            </a:pPr>
            <a:endParaRPr sz="1000"/>
          </a:p>
          <a:p>
            <a:pPr marL="2286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Eq</a:t>
            </a:r>
            <a:r>
              <a:rPr dirty="0" smtClean="0" sz="1400" spc="-10">
                <a:latin typeface="Cambria Math"/>
                <a:cs typeface="Cambria Math"/>
              </a:rPr>
              <a:t>u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sz="1400" spc="-10">
                <a:latin typeface="Cambria Math"/>
                <a:cs typeface="Cambria Math"/>
              </a:rPr>
              <a:t>t</a:t>
            </a:r>
            <a:r>
              <a:rPr dirty="0" smtClean="0" sz="1400" spc="0">
                <a:latin typeface="Cambria Math"/>
                <a:cs typeface="Cambria Math"/>
              </a:rPr>
              <a:t>ion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5</a:t>
            </a:r>
            <a:r>
              <a:rPr dirty="0" smtClean="0" sz="1400" spc="0">
                <a:latin typeface="Cambria Math"/>
                <a:cs typeface="Cambria Math"/>
              </a:rPr>
              <a:t>–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029714" y="4370451"/>
            <a:ext cx="828675" cy="2495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𝑰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𝜷</a:t>
            </a:r>
            <a:r>
              <a:rPr dirty="0" smtClean="0" baseline="-16666" sz="1500" spc="-15">
                <a:latin typeface="Cambria Math"/>
                <a:cs typeface="Cambria Math"/>
              </a:rPr>
              <a:t>��</a:t>
            </a:r>
            <a:r>
              <a:rPr dirty="0" smtClean="0" baseline="-16666" sz="1500" spc="120">
                <a:latin typeface="Cambria Math"/>
                <a:cs typeface="Cambria Math"/>
              </a:rPr>
              <a:t> </a:t>
            </a:r>
            <a:r>
              <a:rPr dirty="0" smtClean="0" sz="1400" spc="110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833242" y="4269866"/>
            <a:ext cx="78295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𝑽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sz="1000" spc="-10">
                <a:latin typeface="Cambria Math"/>
                <a:cs typeface="Cambria Math"/>
              </a:rPr>
              <a:t> </a:t>
            </a:r>
            <a:r>
              <a:rPr dirty="0" smtClean="0" sz="1000" spc="-8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−</a:t>
            </a:r>
            <a:r>
              <a:rPr dirty="0" smtClean="0" baseline="11904" sz="2100" spc="-7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𝑽</a:t>
            </a:r>
            <a:r>
              <a:rPr dirty="0" smtClean="0" sz="1000" spc="-15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107563" y="4487798"/>
            <a:ext cx="14986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𝑹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232530" y="4575175"/>
            <a:ext cx="10985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599815" y="4370451"/>
            <a:ext cx="113664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1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016304" y="5763133"/>
            <a:ext cx="159067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5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12: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44500" y="6953946"/>
            <a:ext cx="6885940" cy="12941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14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5</a:t>
            </a:r>
            <a:r>
              <a:rPr dirty="0" smtClean="0" sz="1400" spc="-10" b="1">
                <a:latin typeface="Times New Roman"/>
                <a:cs typeface="Times New Roman"/>
              </a:rPr>
              <a:t>–</a:t>
            </a:r>
            <a:r>
              <a:rPr dirty="0" smtClean="0" sz="1400" spc="5" b="1">
                <a:latin typeface="Times New Roman"/>
                <a:cs typeface="Times New Roman"/>
              </a:rPr>
              <a:t>8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uch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87">
                <a:latin typeface="Cambria Math"/>
                <a:cs typeface="Cambria Math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195">
                <a:latin typeface="Cambria Math"/>
                <a:cs typeface="Cambria Math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3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ver 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pera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re 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89">
                <a:latin typeface="Cambria Math"/>
                <a:cs typeface="Cambria Math"/>
              </a:rPr>
              <a:t>DC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creases 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00.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18"/>
              </a:spcBef>
            </a:pPr>
            <a:endParaRPr sz="1000"/>
          </a:p>
          <a:p>
            <a:pPr marL="416623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5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13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  <a:spcBef>
                <a:spcPts val="155"/>
              </a:spcBef>
            </a:pPr>
            <a:r>
              <a:rPr dirty="0" smtClean="0" sz="1400">
                <a:latin typeface="Times New Roman"/>
                <a:cs typeface="Times New Roman"/>
              </a:rPr>
              <a:t>For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89">
                <a:latin typeface="Cambria Math"/>
                <a:cs typeface="Cambria Math"/>
              </a:rPr>
              <a:t>DC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44500" y="8386826"/>
            <a:ext cx="975360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𝐼</a:t>
            </a:r>
            <a:r>
              <a:rPr dirty="0" smtClean="0" sz="1000" spc="65">
                <a:latin typeface="Cambria Math"/>
                <a:cs typeface="Cambria Math"/>
              </a:rPr>
              <a:t>C</a:t>
            </a:r>
            <a:r>
              <a:rPr dirty="0" smtClean="0" sz="1000" spc="-15">
                <a:latin typeface="Cambria Math"/>
                <a:cs typeface="Cambria Math"/>
              </a:rPr>
              <a:t>(</a:t>
            </a:r>
            <a:r>
              <a:rPr dirty="0" smtClean="0" sz="1000" spc="30">
                <a:latin typeface="Cambria Math"/>
                <a:cs typeface="Cambria Math"/>
              </a:rPr>
              <a:t>1</a:t>
            </a:r>
            <a:r>
              <a:rPr dirty="0" smtClean="0" sz="1000" spc="-5">
                <a:latin typeface="Cambria Math"/>
                <a:cs typeface="Cambria Math"/>
              </a:rPr>
              <a:t>)</a:t>
            </a:r>
            <a:r>
              <a:rPr dirty="0" smtClean="0" sz="1000" spc="-5">
                <a:latin typeface="Cambria Math"/>
                <a:cs typeface="Cambria Math"/>
              </a:rPr>
              <a:t>  </a:t>
            </a:r>
            <a:r>
              <a:rPr dirty="0" smtClean="0" baseline="11904" sz="2100" spc="-7">
                <a:latin typeface="Cambria Math"/>
                <a:cs typeface="Cambria Math"/>
              </a:rPr>
              <a:t>=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𝛽</a:t>
            </a:r>
            <a:r>
              <a:rPr dirty="0" smtClean="0" sz="1000" spc="60">
                <a:latin typeface="Cambria Math"/>
                <a:cs typeface="Cambria Math"/>
              </a:rPr>
              <a:t>DC</a:t>
            </a:r>
            <a:r>
              <a:rPr dirty="0" smtClean="0" sz="1000" spc="65">
                <a:latin typeface="Cambria Math"/>
                <a:cs typeface="Cambria Math"/>
              </a:rPr>
              <a:t> </a:t>
            </a:r>
            <a:r>
              <a:rPr dirty="0" smtClean="0" baseline="11904" sz="2100" spc="165">
                <a:latin typeface="Cambria Math"/>
                <a:cs typeface="Cambria Math"/>
              </a:rPr>
              <a:t>(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394205" y="8251190"/>
            <a:ext cx="74739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55">
                <a:latin typeface="Cambria Math"/>
                <a:cs typeface="Cambria Math"/>
              </a:rPr>
              <a:t>C</a:t>
            </a:r>
            <a:r>
              <a:rPr dirty="0" smtClean="0" sz="1000" spc="60">
                <a:latin typeface="Cambria Math"/>
                <a:cs typeface="Cambria Math"/>
              </a:rPr>
              <a:t>C</a:t>
            </a:r>
            <a:r>
              <a:rPr dirty="0" smtClean="0" sz="1000" spc="60">
                <a:latin typeface="Cambria Math"/>
                <a:cs typeface="Cambria Math"/>
              </a:rPr>
              <a:t> </a:t>
            </a:r>
            <a:r>
              <a:rPr dirty="0" smtClean="0" sz="1000" spc="-6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−</a:t>
            </a:r>
            <a:r>
              <a:rPr dirty="0" smtClean="0" baseline="11904" sz="2100" spc="-7">
                <a:latin typeface="Cambria Math"/>
                <a:cs typeface="Cambria Math"/>
              </a:rPr>
              <a:t> </a:t>
            </a: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65">
                <a:latin typeface="Cambria Math"/>
                <a:cs typeface="Cambria Math"/>
              </a:rPr>
              <a:t>BE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656333" y="8469121"/>
            <a:ext cx="1390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767585" y="8556497"/>
            <a:ext cx="1117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65">
                <a:latin typeface="Cambria Math"/>
                <a:cs typeface="Cambria Math"/>
              </a:rPr>
              <a:t>B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1406905" y="8477758"/>
            <a:ext cx="729995" cy="0"/>
          </a:xfrm>
          <a:custGeom>
            <a:avLst/>
            <a:gdLst/>
            <a:ahLst/>
            <a:cxnLst/>
            <a:rect l="l" t="t" r="r" b="b"/>
            <a:pathLst>
              <a:path w="729995" h="0">
                <a:moveTo>
                  <a:pt x="0" y="0"/>
                </a:moveTo>
                <a:lnTo>
                  <a:pt x="72999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2124201" y="8351773"/>
            <a:ext cx="7588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10">
                <a:latin typeface="Cambria Math"/>
                <a:cs typeface="Cambria Math"/>
              </a:rPr>
              <a:t>)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100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110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857626" y="8214614"/>
            <a:ext cx="9607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12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0.7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051175" y="8469121"/>
            <a:ext cx="57340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3</a:t>
            </a:r>
            <a:r>
              <a:rPr dirty="0" smtClean="0" sz="1400" spc="-10">
                <a:latin typeface="Cambria Math"/>
                <a:cs typeface="Cambria Math"/>
              </a:rPr>
              <a:t>3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870326" y="8477758"/>
            <a:ext cx="935736" cy="0"/>
          </a:xfrm>
          <a:custGeom>
            <a:avLst/>
            <a:gdLst/>
            <a:ahLst/>
            <a:cxnLst/>
            <a:rect l="l" t="t" r="r" b="b"/>
            <a:pathLst>
              <a:path w="935736" h="0">
                <a:moveTo>
                  <a:pt x="0" y="0"/>
                </a:moveTo>
                <a:lnTo>
                  <a:pt x="93573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3793363" y="8351773"/>
            <a:ext cx="9747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10">
                <a:latin typeface="Cambria Math"/>
                <a:cs typeface="Cambria Math"/>
              </a:rPr>
              <a:t>)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3.42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mA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304800" y="307847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307847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7466076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304800" y="9752076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444500" y="8741867"/>
            <a:ext cx="1673860" cy="4724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55">
                <a:latin typeface="Cambria Math"/>
                <a:cs typeface="Cambria Math"/>
              </a:rPr>
              <a:t>C</a:t>
            </a:r>
            <a:r>
              <a:rPr dirty="0" smtClean="0" sz="1000" spc="70">
                <a:latin typeface="Cambria Math"/>
                <a:cs typeface="Cambria Math"/>
              </a:rPr>
              <a:t>E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20">
                <a:latin typeface="Cambria Math"/>
                <a:cs typeface="Cambria Math"/>
              </a:rPr>
              <a:t>1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3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r>
              <a:rPr dirty="0" smtClean="0" baseline="11904" sz="2100" spc="104">
                <a:latin typeface="Cambria Math"/>
                <a:cs typeface="Cambria Math"/>
              </a:rPr>
              <a:t> </a:t>
            </a: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55">
                <a:latin typeface="Cambria Math"/>
                <a:cs typeface="Cambria Math"/>
              </a:rPr>
              <a:t>C</a:t>
            </a:r>
            <a:r>
              <a:rPr dirty="0" smtClean="0" sz="1000" spc="60">
                <a:latin typeface="Cambria Math"/>
                <a:cs typeface="Cambria Math"/>
              </a:rPr>
              <a:t>C</a:t>
            </a:r>
            <a:r>
              <a:rPr dirty="0" smtClean="0" sz="1000" spc="60">
                <a:latin typeface="Cambria Math"/>
                <a:cs typeface="Cambria Math"/>
              </a:rPr>
              <a:t> </a:t>
            </a:r>
            <a:r>
              <a:rPr dirty="0" smtClean="0" sz="1000" spc="-5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−</a:t>
            </a:r>
            <a:r>
              <a:rPr dirty="0" smtClean="0" baseline="11904" sz="2100" spc="-7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𝐼</a:t>
            </a:r>
            <a:r>
              <a:rPr dirty="0" smtClean="0" sz="1000" spc="65">
                <a:latin typeface="Cambria Math"/>
                <a:cs typeface="Cambria Math"/>
              </a:rPr>
              <a:t>C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15">
                <a:latin typeface="Cambria Math"/>
                <a:cs typeface="Cambria Math"/>
              </a:rPr>
              <a:t>1</a:t>
            </a:r>
            <a:r>
              <a:rPr dirty="0" smtClean="0" baseline="2777" sz="1500" spc="89">
                <a:latin typeface="Cambria Math"/>
                <a:cs typeface="Cambria Math"/>
              </a:rPr>
              <a:t>)</a:t>
            </a:r>
            <a:r>
              <a:rPr dirty="0" smtClean="0" baseline="11904" sz="2100" spc="0">
                <a:latin typeface="Cambria Math"/>
                <a:cs typeface="Cambria Math"/>
              </a:rPr>
              <a:t>𝑅</a:t>
            </a:r>
            <a:r>
              <a:rPr dirty="0" smtClean="0" sz="1000" spc="60">
                <a:latin typeface="Cambria Math"/>
                <a:cs typeface="Cambria Math"/>
              </a:rPr>
              <a:t>C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mtClean="0" sz="1400">
                <a:latin typeface="Times New Roman"/>
                <a:cs typeface="Times New Roman"/>
              </a:rPr>
              <a:t>For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89">
                <a:latin typeface="Cambria Math"/>
                <a:cs typeface="Cambria Math"/>
              </a:rPr>
              <a:t>DC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20</a:t>
            </a:r>
            <a:r>
              <a:rPr dirty="0" smtClean="0" sz="1400" spc="-15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148585" y="8705291"/>
            <a:ext cx="285559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3.</a:t>
            </a:r>
            <a:r>
              <a:rPr dirty="0" smtClean="0" sz="1400" spc="-10">
                <a:latin typeface="Cambria Math"/>
                <a:cs typeface="Cambria Math"/>
              </a:rPr>
              <a:t>4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-15">
                <a:latin typeface="Cambria Math"/>
                <a:cs typeface="Cambria Math"/>
              </a:rPr>
              <a:t>A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5</a:t>
            </a:r>
            <a:r>
              <a:rPr dirty="0" smtClean="0" sz="1400" spc="-10">
                <a:latin typeface="Cambria Math"/>
                <a:cs typeface="Cambria Math"/>
              </a:rPr>
              <a:t>6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10.1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8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69279" y="4393691"/>
            <a:ext cx="1473707" cy="22677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4500" y="594868"/>
            <a:ext cx="975360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𝐼</a:t>
            </a:r>
            <a:r>
              <a:rPr dirty="0" smtClean="0" sz="1000" spc="65">
                <a:latin typeface="Cambria Math"/>
                <a:cs typeface="Cambria Math"/>
              </a:rPr>
              <a:t>C</a:t>
            </a:r>
            <a:r>
              <a:rPr dirty="0" smtClean="0" sz="1000" spc="-15">
                <a:latin typeface="Cambria Math"/>
                <a:cs typeface="Cambria Math"/>
              </a:rPr>
              <a:t>(</a:t>
            </a:r>
            <a:r>
              <a:rPr dirty="0" smtClean="0" sz="1000" spc="30">
                <a:latin typeface="Cambria Math"/>
                <a:cs typeface="Cambria Math"/>
              </a:rPr>
              <a:t>2</a:t>
            </a:r>
            <a:r>
              <a:rPr dirty="0" smtClean="0" sz="1000" spc="-5">
                <a:latin typeface="Cambria Math"/>
                <a:cs typeface="Cambria Math"/>
              </a:rPr>
              <a:t>)</a:t>
            </a:r>
            <a:r>
              <a:rPr dirty="0" smtClean="0" sz="1000" spc="-5">
                <a:latin typeface="Cambria Math"/>
                <a:cs typeface="Cambria Math"/>
              </a:rPr>
              <a:t>  </a:t>
            </a:r>
            <a:r>
              <a:rPr dirty="0" smtClean="0" baseline="11904" sz="2100" spc="-7">
                <a:latin typeface="Cambria Math"/>
                <a:cs typeface="Cambria Math"/>
              </a:rPr>
              <a:t>=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𝛽</a:t>
            </a:r>
            <a:r>
              <a:rPr dirty="0" smtClean="0" sz="1000" spc="60">
                <a:latin typeface="Cambria Math"/>
                <a:cs typeface="Cambria Math"/>
              </a:rPr>
              <a:t>DC</a:t>
            </a:r>
            <a:r>
              <a:rPr dirty="0" smtClean="0" sz="1000" spc="65">
                <a:latin typeface="Cambria Math"/>
                <a:cs typeface="Cambria Math"/>
              </a:rPr>
              <a:t> </a:t>
            </a:r>
            <a:r>
              <a:rPr dirty="0" smtClean="0" baseline="11904" sz="2100" spc="165">
                <a:latin typeface="Cambria Math"/>
                <a:cs typeface="Cambria Math"/>
              </a:rPr>
              <a:t>(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94205" y="459231"/>
            <a:ext cx="74739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55">
                <a:latin typeface="Cambria Math"/>
                <a:cs typeface="Cambria Math"/>
              </a:rPr>
              <a:t>C</a:t>
            </a:r>
            <a:r>
              <a:rPr dirty="0" smtClean="0" sz="1000" spc="60">
                <a:latin typeface="Cambria Math"/>
                <a:cs typeface="Cambria Math"/>
              </a:rPr>
              <a:t>C</a:t>
            </a:r>
            <a:r>
              <a:rPr dirty="0" smtClean="0" sz="1000" spc="60">
                <a:latin typeface="Cambria Math"/>
                <a:cs typeface="Cambria Math"/>
              </a:rPr>
              <a:t> </a:t>
            </a:r>
            <a:r>
              <a:rPr dirty="0" smtClean="0" sz="1000" spc="-6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−</a:t>
            </a:r>
            <a:r>
              <a:rPr dirty="0" smtClean="0" baseline="11904" sz="2100" spc="-7">
                <a:latin typeface="Cambria Math"/>
                <a:cs typeface="Cambria Math"/>
              </a:rPr>
              <a:t> </a:t>
            </a: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65">
                <a:latin typeface="Cambria Math"/>
                <a:cs typeface="Cambria Math"/>
              </a:rPr>
              <a:t>BE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56333" y="677164"/>
            <a:ext cx="1390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67585" y="764540"/>
            <a:ext cx="1117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65">
                <a:latin typeface="Cambria Math"/>
                <a:cs typeface="Cambria Math"/>
              </a:rPr>
              <a:t>B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06905" y="685800"/>
            <a:ext cx="729995" cy="0"/>
          </a:xfrm>
          <a:custGeom>
            <a:avLst/>
            <a:gdLst/>
            <a:ahLst/>
            <a:cxnLst/>
            <a:rect l="l" t="t" r="r" b="b"/>
            <a:pathLst>
              <a:path w="729995" h="0">
                <a:moveTo>
                  <a:pt x="0" y="0"/>
                </a:moveTo>
                <a:lnTo>
                  <a:pt x="729995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124201" y="559816"/>
            <a:ext cx="264414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681480" algn="l"/>
              </a:tabLst>
            </a:pPr>
            <a:r>
              <a:rPr dirty="0" smtClean="0" sz="1400" spc="110">
                <a:latin typeface="Cambria Math"/>
                <a:cs typeface="Cambria Math"/>
              </a:rPr>
              <a:t>)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200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110">
                <a:latin typeface="Cambria Math"/>
                <a:cs typeface="Cambria Math"/>
              </a:rPr>
              <a:t>(</a:t>
            </a:r>
            <a:r>
              <a:rPr dirty="0" smtClean="0" sz="1400" spc="110">
                <a:latin typeface="Cambria Math"/>
                <a:cs typeface="Cambria Math"/>
              </a:rPr>
              <a:t>	</a:t>
            </a:r>
            <a:r>
              <a:rPr dirty="0" smtClean="0" sz="1400" spc="110">
                <a:latin typeface="Cambria Math"/>
                <a:cs typeface="Cambria Math"/>
              </a:rPr>
              <a:t>)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6.84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mA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57626" y="422656"/>
            <a:ext cx="9607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12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0.7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51175" y="677164"/>
            <a:ext cx="57340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3</a:t>
            </a:r>
            <a:r>
              <a:rPr dirty="0" smtClean="0" sz="1400" spc="-10">
                <a:latin typeface="Cambria Math"/>
                <a:cs typeface="Cambria Math"/>
              </a:rPr>
              <a:t>3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870326" y="685800"/>
            <a:ext cx="935736" cy="0"/>
          </a:xfrm>
          <a:custGeom>
            <a:avLst/>
            <a:gdLst/>
            <a:ahLst/>
            <a:cxnLst/>
            <a:rect l="l" t="t" r="r" b="b"/>
            <a:pathLst>
              <a:path w="935736" h="0">
                <a:moveTo>
                  <a:pt x="0" y="0"/>
                </a:moveTo>
                <a:lnTo>
                  <a:pt x="93573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44500" y="912114"/>
            <a:ext cx="4559935" cy="50863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104">
                <a:latin typeface="Cambria Math"/>
                <a:cs typeface="Cambria Math"/>
              </a:rPr>
              <a:t>E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r>
              <a:rPr dirty="0" smtClean="0" baseline="-13888" sz="1500" spc="-7">
                <a:latin typeface="Cambria Math"/>
                <a:cs typeface="Cambria Math"/>
              </a:rPr>
              <a:t>)</a:t>
            </a:r>
            <a:r>
              <a:rPr dirty="0" smtClean="0" baseline="-13888" sz="1500" spc="-7">
                <a:latin typeface="Cambria Math"/>
                <a:cs typeface="Cambria Math"/>
              </a:rPr>
              <a:t> </a:t>
            </a:r>
            <a:r>
              <a:rPr dirty="0" smtClean="0" baseline="-13888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97">
                <a:latin typeface="Cambria Math"/>
                <a:cs typeface="Cambria Math"/>
              </a:rPr>
              <a:t>C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22">
                <a:latin typeface="Cambria Math"/>
                <a:cs typeface="Cambria Math"/>
              </a:rPr>
              <a:t>2</a:t>
            </a:r>
            <a:r>
              <a:rPr dirty="0" smtClean="0" baseline="-13888" sz="1500" spc="89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 </a:t>
            </a:r>
            <a:r>
              <a:rPr dirty="0" smtClean="0" sz="1400" spc="6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6.</a:t>
            </a:r>
            <a:r>
              <a:rPr dirty="0" smtClean="0" sz="1400" spc="-10">
                <a:latin typeface="Cambria Math"/>
                <a:cs typeface="Cambria Math"/>
              </a:rPr>
              <a:t>8</a:t>
            </a:r>
            <a:r>
              <a:rPr dirty="0" smtClean="0" sz="1400" spc="0">
                <a:latin typeface="Cambria Math"/>
                <a:cs typeface="Cambria Math"/>
              </a:rPr>
              <a:t>4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-15">
                <a:latin typeface="Cambria Math"/>
                <a:cs typeface="Cambria Math"/>
              </a:rPr>
              <a:t>A</a:t>
            </a:r>
            <a:r>
              <a:rPr dirty="0" smtClean="0" baseline="1984" sz="2100" spc="7">
                <a:latin typeface="Cambria Math"/>
                <a:cs typeface="Cambria Math"/>
              </a:rPr>
              <a:t>)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5</a:t>
            </a:r>
            <a:r>
              <a:rPr dirty="0" smtClean="0" sz="1400" spc="-10">
                <a:latin typeface="Cambria Math"/>
                <a:cs typeface="Cambria Math"/>
              </a:rPr>
              <a:t>6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8.17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89">
                <a:latin typeface="Cambria Math"/>
                <a:cs typeface="Cambria Math"/>
              </a:rPr>
              <a:t>DC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00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4623" y="1549145"/>
            <a:ext cx="768350" cy="2495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%∆𝐼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 </a:t>
            </a:r>
            <a:r>
              <a:rPr dirty="0" smtClean="0" sz="1400" spc="6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220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17066" y="1445514"/>
            <a:ext cx="873760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𝐼</a:t>
            </a:r>
            <a:r>
              <a:rPr dirty="0" smtClean="0" sz="1000" spc="55">
                <a:latin typeface="Cambria Math"/>
                <a:cs typeface="Cambria Math"/>
              </a:rPr>
              <a:t>C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15">
                <a:latin typeface="Cambria Math"/>
                <a:cs typeface="Cambria Math"/>
              </a:rPr>
              <a:t>2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-97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−</a:t>
            </a:r>
            <a:r>
              <a:rPr dirty="0" smtClean="0" baseline="11904" sz="2100" spc="15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𝐼</a:t>
            </a:r>
            <a:r>
              <a:rPr dirty="0" smtClean="0" sz="1000" spc="55">
                <a:latin typeface="Cambria Math"/>
                <a:cs typeface="Cambria Math"/>
              </a:rPr>
              <a:t>C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15">
                <a:latin typeface="Cambria Math"/>
                <a:cs typeface="Cambria Math"/>
              </a:rPr>
              <a:t>1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83766" y="1666493"/>
            <a:ext cx="9334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𝐼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40154" y="1753869"/>
            <a:ext cx="28384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65">
                <a:latin typeface="Cambria Math"/>
                <a:cs typeface="Cambria Math"/>
              </a:rPr>
              <a:t>C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15">
                <a:latin typeface="Cambria Math"/>
                <a:cs typeface="Cambria Math"/>
              </a:rPr>
              <a:t>1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429766" y="1675129"/>
            <a:ext cx="858011" cy="0"/>
          </a:xfrm>
          <a:custGeom>
            <a:avLst/>
            <a:gdLst/>
            <a:ahLst/>
            <a:cxnLst/>
            <a:rect l="l" t="t" r="r" b="b"/>
            <a:pathLst>
              <a:path w="858012" h="0">
                <a:moveTo>
                  <a:pt x="0" y="0"/>
                </a:moveTo>
                <a:lnTo>
                  <a:pt x="85801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275077" y="1549145"/>
            <a:ext cx="96901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220">
                <a:latin typeface="Cambria Math"/>
                <a:cs typeface="Cambria Math"/>
              </a:rPr>
              <a:t>)</a:t>
            </a:r>
            <a:r>
              <a:rPr dirty="0" smtClean="0" sz="1400" spc="220">
                <a:latin typeface="Cambria Math"/>
                <a:cs typeface="Cambria Math"/>
              </a:rPr>
              <a:t> 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100%</a:t>
            </a:r>
            <a:r>
              <a:rPr dirty="0" smtClean="0" sz="1400" spc="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110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18814" y="1411985"/>
            <a:ext cx="149923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6.84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3.42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mA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39439" y="1666493"/>
            <a:ext cx="6559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3.42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mA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231514" y="1675129"/>
            <a:ext cx="1470914" cy="0"/>
          </a:xfrm>
          <a:custGeom>
            <a:avLst/>
            <a:gdLst/>
            <a:ahLst/>
            <a:cxnLst/>
            <a:rect l="l" t="t" r="r" b="b"/>
            <a:pathLst>
              <a:path w="1470914" h="0">
                <a:moveTo>
                  <a:pt x="0" y="0"/>
                </a:moveTo>
                <a:lnTo>
                  <a:pt x="147091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4691253" y="1549145"/>
            <a:ext cx="241046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10">
                <a:latin typeface="Cambria Math"/>
                <a:cs typeface="Cambria Math"/>
              </a:rPr>
              <a:t>)</a:t>
            </a:r>
            <a:r>
              <a:rPr dirty="0" smtClean="0" sz="1400" spc="110">
                <a:latin typeface="Cambria Math"/>
                <a:cs typeface="Cambria Math"/>
              </a:rPr>
              <a:t> 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100%</a:t>
            </a:r>
            <a:r>
              <a:rPr dirty="0" smtClean="0" sz="1400" spc="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% 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sz="1400" spc="-5">
                <a:latin typeface="Cambria Math"/>
                <a:cs typeface="Cambria Math"/>
              </a:rPr>
              <a:t>a</a:t>
            </a:r>
            <a:r>
              <a:rPr dirty="0" smtClean="0" sz="1400" spc="0">
                <a:latin typeface="Cambria Math"/>
                <a:cs typeface="Cambria Math"/>
              </a:rPr>
              <a:t>n </a:t>
            </a:r>
            <a:r>
              <a:rPr dirty="0" smtClean="0" sz="1400" spc="-10">
                <a:latin typeface="Cambria Math"/>
                <a:cs typeface="Cambria Math"/>
              </a:rPr>
              <a:t>i</a:t>
            </a:r>
            <a:r>
              <a:rPr dirty="0" smtClean="0" sz="1400" spc="0">
                <a:latin typeface="Cambria Math"/>
                <a:cs typeface="Cambria Math"/>
              </a:rPr>
              <a:t>ncr</a:t>
            </a:r>
            <a:r>
              <a:rPr dirty="0" smtClean="0" sz="1400" spc="-10">
                <a:latin typeface="Cambria Math"/>
                <a:cs typeface="Cambria Math"/>
              </a:rPr>
              <a:t>e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sz="1400" spc="-5">
                <a:latin typeface="Cambria Math"/>
                <a:cs typeface="Cambria Math"/>
              </a:rPr>
              <a:t>s</a:t>
            </a:r>
            <a:r>
              <a:rPr dirty="0" smtClean="0" sz="1400" spc="-5">
                <a:latin typeface="Cambria Math"/>
                <a:cs typeface="Cambria Math"/>
              </a:rPr>
              <a:t>e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4500" y="1922526"/>
            <a:ext cx="2113280" cy="487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E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37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1026160">
              <a:lnSpc>
                <a:spcPct val="100000"/>
              </a:lnSpc>
              <a:spcBef>
                <a:spcPts val="465"/>
              </a:spcBef>
            </a:pP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55">
                <a:latin typeface="Cambria Math"/>
                <a:cs typeface="Cambria Math"/>
              </a:rPr>
              <a:t>C</a:t>
            </a:r>
            <a:r>
              <a:rPr dirty="0" smtClean="0" sz="1000" spc="70">
                <a:latin typeface="Cambria Math"/>
                <a:cs typeface="Cambria Math"/>
              </a:rPr>
              <a:t>E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15">
                <a:latin typeface="Cambria Math"/>
                <a:cs typeface="Cambria Math"/>
              </a:rPr>
              <a:t>2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-75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−</a:t>
            </a:r>
            <a:r>
              <a:rPr dirty="0" smtClean="0" baseline="11904" sz="2100" spc="-7">
                <a:latin typeface="Cambria Math"/>
                <a:cs typeface="Cambria Math"/>
              </a:rPr>
              <a:t> </a:t>
            </a: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55">
                <a:latin typeface="Cambria Math"/>
                <a:cs typeface="Cambria Math"/>
              </a:rPr>
              <a:t>C</a:t>
            </a:r>
            <a:r>
              <a:rPr dirty="0" smtClean="0" sz="1000" spc="70">
                <a:latin typeface="Cambria Math"/>
                <a:cs typeface="Cambria Math"/>
              </a:rPr>
              <a:t>E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20">
                <a:latin typeface="Cambria Math"/>
                <a:cs typeface="Cambria Math"/>
              </a:rPr>
              <a:t>1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04519" y="2298954"/>
            <a:ext cx="879475" cy="2495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%</a:t>
            </a:r>
            <a:r>
              <a:rPr dirty="0" smtClean="0" sz="1400" spc="5">
                <a:latin typeface="Cambria Math"/>
                <a:cs typeface="Cambria Math"/>
              </a:rPr>
              <a:t>∆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E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220">
                <a:latin typeface="Cambria Math"/>
                <a:cs typeface="Cambria Math"/>
              </a:rPr>
              <a:t>(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81301" y="2416302"/>
            <a:ext cx="13716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868170" y="2503678"/>
            <a:ext cx="36639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55">
                <a:latin typeface="Cambria Math"/>
                <a:cs typeface="Cambria Math"/>
              </a:rPr>
              <a:t>C</a:t>
            </a:r>
            <a:r>
              <a:rPr dirty="0" smtClean="0" sz="1000" spc="80">
                <a:latin typeface="Cambria Math"/>
                <a:cs typeface="Cambria Math"/>
              </a:rPr>
              <a:t>E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15">
                <a:latin typeface="Cambria Math"/>
                <a:cs typeface="Cambria Math"/>
              </a:rPr>
              <a:t>1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endParaRPr baseline="2777" sz="15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470913" y="2424938"/>
            <a:ext cx="1082344" cy="0"/>
          </a:xfrm>
          <a:custGeom>
            <a:avLst/>
            <a:gdLst/>
            <a:ahLst/>
            <a:cxnLst/>
            <a:rect l="l" t="t" r="r" b="b"/>
            <a:pathLst>
              <a:path w="1082344" h="0">
                <a:moveTo>
                  <a:pt x="0" y="0"/>
                </a:moveTo>
                <a:lnTo>
                  <a:pt x="108234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2540635" y="2298954"/>
            <a:ext cx="463105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126615" algn="l"/>
              </a:tabLst>
            </a:pPr>
            <a:r>
              <a:rPr dirty="0" smtClean="0" sz="1400" spc="220">
                <a:latin typeface="Cambria Math"/>
                <a:cs typeface="Cambria Math"/>
              </a:rPr>
              <a:t>)</a:t>
            </a:r>
            <a:r>
              <a:rPr dirty="0" smtClean="0" sz="1400" spc="220">
                <a:latin typeface="Cambria Math"/>
                <a:cs typeface="Cambria Math"/>
              </a:rPr>
              <a:t> 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0%</a:t>
            </a:r>
            <a:r>
              <a:rPr dirty="0" smtClean="0" sz="1400" spc="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110">
                <a:latin typeface="Cambria Math"/>
                <a:cs typeface="Cambria Math"/>
              </a:rPr>
              <a:t>(</a:t>
            </a:r>
            <a:r>
              <a:rPr dirty="0" smtClean="0" sz="1400" spc="110">
                <a:latin typeface="Cambria Math"/>
                <a:cs typeface="Cambria Math"/>
              </a:rPr>
              <a:t>	</a:t>
            </a:r>
            <a:r>
              <a:rPr dirty="0" smtClean="0" sz="1400" spc="110">
                <a:latin typeface="Cambria Math"/>
                <a:cs typeface="Cambria Math"/>
              </a:rPr>
              <a:t>)</a:t>
            </a:r>
            <a:r>
              <a:rPr dirty="0" smtClean="0" sz="1400" spc="110">
                <a:latin typeface="Cambria Math"/>
                <a:cs typeface="Cambria Math"/>
              </a:rPr>
              <a:t> 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100%</a:t>
            </a:r>
            <a:r>
              <a:rPr dirty="0" smtClean="0" sz="1400" spc="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5">
                <a:latin typeface="Cambria Math"/>
                <a:cs typeface="Cambria Math"/>
              </a:rPr>
              <a:t>9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10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Cambria Math"/>
                <a:cs typeface="Cambria Math"/>
              </a:rPr>
              <a:t>% 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a </a:t>
            </a:r>
            <a:r>
              <a:rPr dirty="0" smtClean="0" sz="1400" spc="-15">
                <a:latin typeface="Cambria Math"/>
                <a:cs typeface="Cambria Math"/>
              </a:rPr>
              <a:t>d</a:t>
            </a:r>
            <a:r>
              <a:rPr dirty="0" smtClean="0" sz="1400" spc="0">
                <a:latin typeface="Cambria Math"/>
                <a:cs typeface="Cambria Math"/>
              </a:rPr>
              <a:t>ecrea</a:t>
            </a:r>
            <a:r>
              <a:rPr dirty="0" smtClean="0" sz="1400" spc="-10">
                <a:latin typeface="Cambria Math"/>
                <a:cs typeface="Cambria Math"/>
              </a:rPr>
              <a:t>s</a:t>
            </a:r>
            <a:r>
              <a:rPr dirty="0" smtClean="0" sz="1400" spc="-5">
                <a:latin typeface="Cambria Math"/>
                <a:cs typeface="Cambria Math"/>
              </a:rPr>
              <a:t>e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85515" y="2161793"/>
            <a:ext cx="119570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8.17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− 10.1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829939" y="2416302"/>
            <a:ext cx="505459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10.1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498215" y="2424938"/>
            <a:ext cx="1169212" cy="0"/>
          </a:xfrm>
          <a:custGeom>
            <a:avLst/>
            <a:gdLst/>
            <a:ahLst/>
            <a:cxnLst/>
            <a:rect l="l" t="t" r="r" b="b"/>
            <a:pathLst>
              <a:path w="1169212" h="0">
                <a:moveTo>
                  <a:pt x="0" y="0"/>
                </a:moveTo>
                <a:lnTo>
                  <a:pt x="116921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444500" y="2752923"/>
            <a:ext cx="6885305" cy="1660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241300" marR="14604" indent="-228600">
              <a:lnSpc>
                <a:spcPct val="110800"/>
              </a:lnSpc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see,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-p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very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89">
                <a:latin typeface="Cambria Math"/>
                <a:cs typeface="Cambria Math"/>
              </a:rPr>
              <a:t>DC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ba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ry unre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ally used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near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algn="just" marL="241300" marR="12700" indent="-228600">
              <a:lnSpc>
                <a:spcPct val="110000"/>
              </a:lnSpc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itte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eedb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ck</a:t>
            </a:r>
            <a:r>
              <a:rPr dirty="0" smtClean="0" sz="1400" spc="-9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Bi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:</a:t>
            </a:r>
            <a:r>
              <a:rPr dirty="0" smtClean="0" sz="1400" spc="-7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bines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itter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14.</a:t>
            </a:r>
            <a:endParaRPr sz="1400">
              <a:latin typeface="Times New Roman"/>
              <a:cs typeface="Times New Roman"/>
            </a:endParaRPr>
          </a:p>
          <a:p>
            <a:pPr algn="just" marL="241300" marR="13335" indent="-228600">
              <a:lnSpc>
                <a:spcPct val="109300"/>
              </a:lnSpc>
              <a:spcBef>
                <a:spcPts val="20"/>
              </a:spcBef>
              <a:buFont typeface="Wingdings"/>
              <a:buChar char=""/>
              <a:tabLst>
                <a:tab pos="2413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lp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pre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feed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ac</a:t>
            </a:r>
            <a:r>
              <a:rPr dirty="0" smtClean="0" sz="1400" spc="-20" b="1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hich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pted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108961" y="4640198"/>
            <a:ext cx="54229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𝑰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𝑹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632075" y="4541139"/>
            <a:ext cx="78295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𝑽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r>
              <a:rPr dirty="0" smtClean="0" sz="1000" spc="-10">
                <a:latin typeface="Cambria Math"/>
                <a:cs typeface="Cambria Math"/>
              </a:rPr>
              <a:t> </a:t>
            </a:r>
            <a:r>
              <a:rPr dirty="0" smtClean="0" sz="1000" spc="-8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−</a:t>
            </a:r>
            <a:r>
              <a:rPr dirty="0" smtClean="0" baseline="11904" sz="2100" spc="-7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𝑽</a:t>
            </a:r>
            <a:r>
              <a:rPr dirty="0" smtClean="0" sz="1000" spc="-15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625979" y="4846446"/>
            <a:ext cx="10033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747898" y="4759071"/>
            <a:ext cx="6343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𝑹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𝜷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045079" y="4846446"/>
            <a:ext cx="50292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23215" algn="l"/>
              </a:tabLst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513710" y="4767707"/>
            <a:ext cx="1027176" cy="0"/>
          </a:xfrm>
          <a:custGeom>
            <a:avLst/>
            <a:gdLst/>
            <a:ahLst/>
            <a:cxnLst/>
            <a:rect l="l" t="t" r="r" b="b"/>
            <a:pathLst>
              <a:path w="1027176" h="0">
                <a:moveTo>
                  <a:pt x="0" y="0"/>
                </a:moveTo>
                <a:lnTo>
                  <a:pt x="102717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4459604" y="4640198"/>
            <a:ext cx="116713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Equa</a:t>
            </a:r>
            <a:r>
              <a:rPr dirty="0" smtClean="0" sz="1400" spc="-10">
                <a:latin typeface="Cambria Math"/>
                <a:cs typeface="Cambria Math"/>
              </a:rPr>
              <a:t>t</a:t>
            </a:r>
            <a:r>
              <a:rPr dirty="0" smtClean="0" sz="1400" spc="0">
                <a:latin typeface="Cambria Math"/>
                <a:cs typeface="Cambria Math"/>
              </a:rPr>
              <a:t>i</a:t>
            </a:r>
            <a:r>
              <a:rPr dirty="0" smtClean="0" sz="1400" spc="-15">
                <a:latin typeface="Cambria Math"/>
                <a:cs typeface="Cambria Math"/>
              </a:rPr>
              <a:t>o</a:t>
            </a:r>
            <a:r>
              <a:rPr dirty="0" smtClean="0" sz="1400" spc="0">
                <a:latin typeface="Cambria Math"/>
                <a:cs typeface="Cambria Math"/>
              </a:rPr>
              <a:t>n 5–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035935" y="5432425"/>
            <a:ext cx="235267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5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14: Emitte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fe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bias.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44500" y="6617172"/>
            <a:ext cx="6885305" cy="1470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21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5</a:t>
            </a:r>
            <a:r>
              <a:rPr dirty="0" smtClean="0" sz="1400" spc="0" b="1">
                <a:latin typeface="Times New Roman"/>
                <a:cs typeface="Times New Roman"/>
              </a:rPr>
              <a:t>-9: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ias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rc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-8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itte</a:t>
            </a:r>
            <a:r>
              <a:rPr dirty="0" smtClean="0" sz="1400" spc="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-fe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ack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by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105">
                <a:latin typeface="Cambria Math"/>
                <a:cs typeface="Cambria Math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 marL="12700" marR="15875">
              <a:lnSpc>
                <a:spcPts val="1889"/>
              </a:lnSpc>
              <a:spcBef>
                <a:spcPts val="90"/>
              </a:spcBef>
            </a:pPr>
            <a:r>
              <a:rPr dirty="0" smtClean="0" sz="1400">
                <a:latin typeface="Cambria Math"/>
                <a:cs typeface="Cambria Math"/>
              </a:rPr>
              <a:t>𝛽</a:t>
            </a:r>
            <a:r>
              <a:rPr dirty="0" smtClean="0" baseline="-16666" sz="1500" spc="89">
                <a:latin typeface="Cambria Math"/>
                <a:cs typeface="Cambria Math"/>
              </a:rPr>
              <a:t>DC</a:t>
            </a:r>
            <a:r>
              <a:rPr dirty="0" smtClean="0" baseline="-16666" sz="1500" spc="89">
                <a:latin typeface="Cambria Math"/>
                <a:cs typeface="Cambria Math"/>
              </a:rPr>
              <a:t>  </a:t>
            </a:r>
            <a:r>
              <a:rPr dirty="0" smtClean="0" sz="1400" spc="6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100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uch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Q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89">
                <a:latin typeface="Cambria Math"/>
                <a:cs typeface="Cambria Math"/>
              </a:rPr>
              <a:t>DC</a:t>
            </a:r>
            <a:r>
              <a:rPr dirty="0" smtClean="0" baseline="-16666" sz="1500" spc="89">
                <a:latin typeface="Cambria Math"/>
                <a:cs typeface="Cambria Math"/>
              </a:rPr>
              <a:t>  </a:t>
            </a:r>
            <a:r>
              <a:rPr dirty="0" smtClean="0" sz="1400" spc="6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20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pare the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b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ias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cir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mtClean="0" sz="1400">
                <a:latin typeface="Times New Roman"/>
                <a:cs typeface="Times New Roman"/>
              </a:rPr>
              <a:t>For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89">
                <a:latin typeface="Cambria Math"/>
                <a:cs typeface="Cambria Math"/>
              </a:rPr>
              <a:t>DC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-15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613661" y="8226806"/>
            <a:ext cx="1070610" cy="306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𝐼</a:t>
            </a:r>
            <a:r>
              <a:rPr dirty="0" smtClean="0" sz="1000" spc="55">
                <a:latin typeface="Cambria Math"/>
                <a:cs typeface="Cambria Math"/>
              </a:rPr>
              <a:t>C</a:t>
            </a:r>
            <a:r>
              <a:rPr dirty="0" smtClean="0" baseline="2777" sz="1500" spc="-22">
                <a:latin typeface="Cambria Math"/>
                <a:cs typeface="Cambria Math"/>
              </a:rPr>
              <a:t>(</a:t>
            </a:r>
            <a:r>
              <a:rPr dirty="0" smtClean="0" sz="1000" spc="15">
                <a:latin typeface="Cambria Math"/>
                <a:cs typeface="Cambria Math"/>
              </a:rPr>
              <a:t>1</a:t>
            </a:r>
            <a:r>
              <a:rPr dirty="0" smtClean="0" baseline="2777" sz="1500" spc="-7">
                <a:latin typeface="Cambria Math"/>
                <a:cs typeface="Cambria Math"/>
              </a:rPr>
              <a:t>)</a:t>
            </a:r>
            <a:r>
              <a:rPr dirty="0" smtClean="0" baseline="2777" sz="1500" spc="-7">
                <a:latin typeface="Cambria Math"/>
                <a:cs typeface="Cambria Math"/>
              </a:rPr>
              <a:t> </a:t>
            </a:r>
            <a:r>
              <a:rPr dirty="0" smtClean="0" baseline="2777" sz="1500" spc="3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𝐼</a:t>
            </a:r>
            <a:r>
              <a:rPr dirty="0" smtClean="0" sz="1000" spc="55">
                <a:latin typeface="Cambria Math"/>
                <a:cs typeface="Cambria Math"/>
              </a:rPr>
              <a:t>E</a:t>
            </a:r>
            <a:r>
              <a:rPr dirty="0" smtClean="0" sz="1000" spc="55">
                <a:latin typeface="Cambria Math"/>
                <a:cs typeface="Cambria Math"/>
              </a:rPr>
              <a:t> </a:t>
            </a:r>
            <a:r>
              <a:rPr dirty="0" smtClean="0" sz="1000" spc="1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r>
              <a:rPr dirty="0" smtClean="0" baseline="11904" sz="2100" spc="104">
                <a:latin typeface="Cambria Math"/>
                <a:cs typeface="Cambria Math"/>
              </a:rPr>
              <a:t> </a:t>
            </a:r>
            <a:r>
              <a:rPr dirty="0" smtClean="0" baseline="-25793" sz="2100" spc="0">
                <a:latin typeface="Cambria Math"/>
                <a:cs typeface="Cambria Math"/>
              </a:rPr>
              <a:t>𝑅</a:t>
            </a:r>
            <a:endParaRPr baseline="-25793" sz="21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676270" y="8091169"/>
            <a:ext cx="74739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55">
                <a:latin typeface="Cambria Math"/>
                <a:cs typeface="Cambria Math"/>
              </a:rPr>
              <a:t>C</a:t>
            </a:r>
            <a:r>
              <a:rPr dirty="0" smtClean="0" sz="1000" spc="60">
                <a:latin typeface="Cambria Math"/>
                <a:cs typeface="Cambria Math"/>
              </a:rPr>
              <a:t>C</a:t>
            </a:r>
            <a:r>
              <a:rPr dirty="0" smtClean="0" sz="1000" spc="60">
                <a:latin typeface="Cambria Math"/>
                <a:cs typeface="Cambria Math"/>
              </a:rPr>
              <a:t> </a:t>
            </a:r>
            <a:r>
              <a:rPr dirty="0" smtClean="0" sz="1000" spc="-6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−</a:t>
            </a:r>
            <a:r>
              <a:rPr dirty="0" smtClean="0" baseline="11904" sz="2100" spc="-7">
                <a:latin typeface="Cambria Math"/>
                <a:cs typeface="Cambria Math"/>
              </a:rPr>
              <a:t> </a:t>
            </a: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65">
                <a:latin typeface="Cambria Math"/>
                <a:cs typeface="Cambria Math"/>
              </a:rPr>
              <a:t>BE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656458" y="8396478"/>
            <a:ext cx="8991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23545" algn="l"/>
                <a:tab pos="713105" algn="l"/>
              </a:tabLst>
            </a:pPr>
            <a:r>
              <a:rPr dirty="0" smtClean="0" sz="1000" spc="55">
                <a:latin typeface="Cambria Math"/>
                <a:cs typeface="Cambria Math"/>
              </a:rPr>
              <a:t>E</a:t>
            </a:r>
            <a:r>
              <a:rPr dirty="0" smtClean="0" sz="1000" spc="55">
                <a:latin typeface="Cambria Math"/>
                <a:cs typeface="Cambria Math"/>
              </a:rPr>
              <a:t>	</a:t>
            </a:r>
            <a:r>
              <a:rPr dirty="0" smtClean="0" sz="1000" spc="65">
                <a:latin typeface="Cambria Math"/>
                <a:cs typeface="Cambria Math"/>
              </a:rPr>
              <a:t>B</a:t>
            </a:r>
            <a:r>
              <a:rPr dirty="0" smtClean="0" sz="1000" spc="65">
                <a:latin typeface="Cambria Math"/>
                <a:cs typeface="Cambria Math"/>
              </a:rPr>
              <a:t>	</a:t>
            </a:r>
            <a:r>
              <a:rPr dirty="0" smtClean="0" sz="1000" spc="60">
                <a:latin typeface="Cambria Math"/>
                <a:cs typeface="Cambria Math"/>
              </a:rPr>
              <a:t>DC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784475" y="8309102"/>
            <a:ext cx="6089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557907" y="8317738"/>
            <a:ext cx="990599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599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3780154" y="8317738"/>
            <a:ext cx="1505965" cy="0"/>
          </a:xfrm>
          <a:custGeom>
            <a:avLst/>
            <a:gdLst/>
            <a:ahLst/>
            <a:cxnLst/>
            <a:rect l="l" t="t" r="r" b="b"/>
            <a:pathLst>
              <a:path w="1505965" h="0">
                <a:moveTo>
                  <a:pt x="0" y="0"/>
                </a:moveTo>
                <a:lnTo>
                  <a:pt x="1505965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3586098" y="8054593"/>
            <a:ext cx="2576830" cy="478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78790">
              <a:lnSpc>
                <a:spcPts val="1505"/>
              </a:lnSpc>
            </a:pPr>
            <a:r>
              <a:rPr dirty="0" smtClean="0" sz="1400">
                <a:latin typeface="Cambria Math"/>
                <a:cs typeface="Cambria Math"/>
              </a:rPr>
              <a:t>12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dirty="0" smtClean="0" baseline="37698" sz="2100">
                <a:latin typeface="Cambria Math"/>
                <a:cs typeface="Cambria Math"/>
              </a:rPr>
              <a:t>=</a:t>
            </a:r>
            <a:r>
              <a:rPr dirty="0" smtClean="0" baseline="37698" sz="2100" spc="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 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330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100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=</a:t>
            </a:r>
            <a:r>
              <a:rPr dirty="0" smtClean="0" baseline="37698" sz="2100" spc="104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2.63</a:t>
            </a:r>
            <a:r>
              <a:rPr dirty="0" smtClean="0" baseline="37698" sz="2100" spc="7">
                <a:latin typeface="Cambria Math"/>
                <a:cs typeface="Cambria Math"/>
              </a:rPr>
              <a:t> </a:t>
            </a:r>
            <a:r>
              <a:rPr dirty="0" smtClean="0" baseline="37698" sz="2100" spc="-7">
                <a:latin typeface="Cambria Math"/>
                <a:cs typeface="Cambria Math"/>
              </a:rPr>
              <a:t>mA</a:t>
            </a:r>
            <a:endParaRPr baseline="37698" sz="21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046784" y="8546845"/>
            <a:ext cx="568198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120">
                <a:latin typeface="Cambria Math"/>
                <a:cs typeface="Cambria Math"/>
              </a:rPr>
              <a:t>E</a:t>
            </a:r>
            <a:r>
              <a:rPr dirty="0" smtClean="0" baseline="-16666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22">
                <a:latin typeface="Cambria Math"/>
                <a:cs typeface="Cambria Math"/>
              </a:rPr>
              <a:t>1</a:t>
            </a:r>
            <a:r>
              <a:rPr dirty="0" smtClean="0" baseline="-16666" sz="1500" spc="-7">
                <a:latin typeface="Cambria Math"/>
                <a:cs typeface="Cambria Math"/>
              </a:rPr>
              <a:t>)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97">
                <a:latin typeface="Cambria Math"/>
                <a:cs typeface="Cambria Math"/>
              </a:rPr>
              <a:t>C</a:t>
            </a:r>
            <a:r>
              <a:rPr dirty="0" smtClean="0" baseline="-13888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22">
                <a:latin typeface="Cambria Math"/>
                <a:cs typeface="Cambria Math"/>
              </a:rPr>
              <a:t>1</a:t>
            </a:r>
            <a:r>
              <a:rPr dirty="0" smtClean="0" baseline="-13888" sz="1500" spc="89">
                <a:latin typeface="Cambria Math"/>
                <a:cs typeface="Cambria Math"/>
              </a:rPr>
              <a:t>)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89">
                <a:latin typeface="Cambria Math"/>
                <a:cs typeface="Cambria Math"/>
              </a:rPr>
              <a:t>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165">
                <a:latin typeface="Cambria Math"/>
                <a:cs typeface="Cambria Math"/>
              </a:rPr>
              <a:t>E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2.63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baseline="1984" sz="2100" spc="-15">
                <a:latin typeface="Cambria Math"/>
                <a:cs typeface="Cambria Math"/>
              </a:rPr>
              <a:t>)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5</a:t>
            </a:r>
            <a:r>
              <a:rPr dirty="0" smtClean="0" sz="1400" spc="-10">
                <a:latin typeface="Cambria Math"/>
                <a:cs typeface="Cambria Math"/>
              </a:rPr>
              <a:t>6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-10">
                <a:latin typeface="Cambria Math"/>
                <a:cs typeface="Cambria Math"/>
              </a:rPr>
              <a:t>Ω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7.90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04800" y="307847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307847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7466076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304800" y="9752076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444500" y="8808922"/>
            <a:ext cx="116649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𝛽</a:t>
            </a:r>
            <a:r>
              <a:rPr dirty="0" smtClean="0" baseline="-16666" sz="1500" spc="89">
                <a:latin typeface="Cambria Math"/>
                <a:cs typeface="Cambria Math"/>
              </a:rPr>
              <a:t>DC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20</a:t>
            </a:r>
            <a:r>
              <a:rPr dirty="0" smtClean="0" sz="1400" spc="-15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9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2O14</dc:creator>
  <dcterms:created xsi:type="dcterms:W3CDTF">2021-11-06T12:13:01Z</dcterms:created>
  <dcterms:modified xsi:type="dcterms:W3CDTF">2021-11-06T12:13:01Z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2020-05-09T00:00:00Z</vt:filetime>
  </property>
  <property fmtid="{D5CDD505-2E9C-101B-9397-08002B2CF9AE}" pid="3" name="LastSaved">
    <vt:filetime>2021-11-06T00:00:00Z</vt:filetime>
  </property>
</Properties>
</file>