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20966" y="9260027"/>
            <a:ext cx="121885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5447" y="4204715"/>
            <a:ext cx="3442715" cy="2087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42468"/>
            <a:ext cx="6885940" cy="52247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905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Lecture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5: T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r Bias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cui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1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5.1 The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Ope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ng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int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241300" marR="12700" indent="-228600">
              <a:lnSpc>
                <a:spcPct val="11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dc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ng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nt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 i="1">
                <a:latin typeface="Times New Roman"/>
                <a:cs typeface="Times New Roman"/>
              </a:rPr>
              <a:t>q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ie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ce</a:t>
            </a:r>
            <a:r>
              <a:rPr dirty="0" smtClean="0" sz="1400" spc="-5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 p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nt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 i="1">
                <a:latin typeface="Times New Roman"/>
                <a:cs typeface="Times New Roman"/>
              </a:rPr>
              <a:t>Q</a:t>
            </a:r>
            <a:r>
              <a:rPr dirty="0" smtClean="0" sz="1400" spc="-15" i="1">
                <a:latin typeface="Times New Roman"/>
                <a:cs typeface="Times New Roman"/>
              </a:rPr>
              <a:t>-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5" i="1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241300" marR="13335" indent="-228600">
              <a:lnSpc>
                <a:spcPct val="1114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spe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9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6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ou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endParaRPr sz="1400">
              <a:latin typeface="Times New Roman"/>
              <a:cs typeface="Times New Roman"/>
            </a:endParaRPr>
          </a:p>
          <a:p>
            <a:pPr lvl="1" marL="462280" indent="-226060">
              <a:lnSpc>
                <a:spcPct val="100000"/>
              </a:lnSpc>
              <a:spcBef>
                <a:spcPts val="190"/>
              </a:spcBef>
              <a:buFont typeface="Wingdings"/>
              <a:buChar char=""/>
              <a:tabLst>
                <a:tab pos="46228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por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ff.</a:t>
            </a:r>
            <a:endParaRPr sz="1400">
              <a:latin typeface="Times New Roman"/>
              <a:cs typeface="Times New Roman"/>
            </a:endParaRPr>
          </a:p>
          <a:p>
            <a:pPr algn="ctr" lvl="1" marL="462280" indent="-226060">
              <a:lnSpc>
                <a:spcPct val="100000"/>
              </a:lnSpc>
              <a:spcBef>
                <a:spcPts val="215"/>
              </a:spcBef>
              <a:buFont typeface="Wingdings"/>
              <a:buChar char=""/>
              <a:tabLst>
                <a:tab pos="46228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marR="17145" indent="-228600">
              <a:lnSpc>
                <a:spcPts val="1889"/>
              </a:lnSpc>
              <a:spcBef>
                <a:spcPts val="6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load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ately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C</a:t>
            </a:r>
            <a:r>
              <a:rPr dirty="0" smtClean="0" baseline="-16666" sz="1500" spc="0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sa</a:t>
            </a:r>
            <a:r>
              <a:rPr dirty="0" smtClean="0" baseline="-16666" sz="1500" spc="52">
                <a:latin typeface="Cambria Math"/>
                <a:cs typeface="Cambria Math"/>
              </a:rPr>
              <a:t>t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-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04">
                <a:latin typeface="Cambria Math"/>
                <a:cs typeface="Cambria Math"/>
              </a:rPr>
              <a:t>E</a:t>
            </a:r>
            <a:r>
              <a:rPr dirty="0" smtClean="0" baseline="-16666" sz="1500" spc="0">
                <a:latin typeface="Cambria Math"/>
                <a:cs typeface="Cambria Math"/>
              </a:rPr>
              <a:t>(</a:t>
            </a:r>
            <a:r>
              <a:rPr dirty="0" smtClean="0" baseline="-16666" sz="1500" spc="89">
                <a:latin typeface="Cambria Math"/>
                <a:cs typeface="Cambria Math"/>
              </a:rPr>
              <a:t>o</a:t>
            </a:r>
            <a:r>
              <a:rPr dirty="0" smtClean="0" baseline="-16666" sz="1500" spc="60">
                <a:latin typeface="Cambria Math"/>
                <a:cs typeface="Cambria Math"/>
              </a:rPr>
              <a:t>f</a:t>
            </a:r>
            <a:r>
              <a:rPr dirty="0" smtClean="0" baseline="-16666" sz="1500" spc="60">
                <a:latin typeface="Cambria Math"/>
                <a:cs typeface="Cambria Math"/>
              </a:rPr>
              <a:t>f</a:t>
            </a:r>
            <a:r>
              <a:rPr dirty="0" smtClean="0" baseline="-16666" sz="1500" spc="89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marR="16510" indent="-228600">
              <a:lnSpc>
                <a:spcPct val="110000"/>
              </a:lnSpc>
              <a:spcBef>
                <a:spcPts val="10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ve)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ove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ff.</a:t>
            </a:r>
            <a:endParaRPr sz="1400">
              <a:latin typeface="Times New Roman"/>
              <a:cs typeface="Times New Roman"/>
            </a:endParaRPr>
          </a:p>
          <a:p>
            <a:pPr marL="12700" marR="14604">
              <a:lnSpc>
                <a:spcPts val="1870"/>
              </a:lnSpc>
              <a:spcBef>
                <a:spcPts val="70"/>
              </a:spcBef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-1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draw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ne.</a:t>
            </a:r>
            <a:r>
              <a:rPr dirty="0" smtClean="0" sz="1400" spc="0">
                <a:latin typeface="Times New Roman"/>
                <a:cs typeface="Times New Roman"/>
              </a:rPr>
              <a:t> 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eak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200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algn="ctr" marL="33147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4367530">
              <a:lnSpc>
                <a:spcPct val="1121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9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5769736"/>
            <a:ext cx="35877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7328" y="5670677"/>
            <a:ext cx="76073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BB</a:t>
            </a:r>
            <a:r>
              <a:rPr dirty="0" smtClean="0" sz="1000" spc="65">
                <a:latin typeface="Cambria Math"/>
                <a:cs typeface="Cambria Math"/>
              </a:rPr>
              <a:t> </a:t>
            </a:r>
            <a:r>
              <a:rPr dirty="0" smtClean="0" sz="1000" spc="-6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BE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7076" y="5888609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08328" y="5975984"/>
            <a:ext cx="1117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65">
                <a:latin typeface="Cambria Math"/>
                <a:cs typeface="Cambria Math"/>
              </a:rPr>
              <a:t>B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40028" y="5897245"/>
            <a:ext cx="742188" cy="0"/>
          </a:xfrm>
          <a:custGeom>
            <a:avLst/>
            <a:gdLst/>
            <a:ahLst/>
            <a:cxnLst/>
            <a:rect l="l" t="t" r="r" b="b"/>
            <a:pathLst>
              <a:path w="742188" h="0">
                <a:moveTo>
                  <a:pt x="0" y="0"/>
                </a:moveTo>
                <a:lnTo>
                  <a:pt x="74218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813814" y="5897245"/>
            <a:ext cx="936040" cy="0"/>
          </a:xfrm>
          <a:custGeom>
            <a:avLst/>
            <a:gdLst/>
            <a:ahLst/>
            <a:cxnLst/>
            <a:rect l="l" t="t" r="r" b="b"/>
            <a:pathLst>
              <a:path w="936040" h="0">
                <a:moveTo>
                  <a:pt x="0" y="0"/>
                </a:moveTo>
                <a:lnTo>
                  <a:pt x="93604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19758" y="5769736"/>
            <a:ext cx="19189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78560" algn="l"/>
              </a:tabLst>
            </a:pPr>
            <a:r>
              <a:rPr dirty="0" smtClean="0" sz="1400">
                <a:latin typeface="Cambria Math"/>
                <a:cs typeface="Cambria Math"/>
              </a:rPr>
              <a:t>=	</a:t>
            </a: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198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1114" y="5634101"/>
            <a:ext cx="9626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.7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43429" y="5888609"/>
            <a:ext cx="4775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47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6124828"/>
            <a:ext cx="6882765" cy="1158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97">
                <a:latin typeface="Cambria Math"/>
                <a:cs typeface="Cambria Math"/>
              </a:rPr>
              <a:t>D</a:t>
            </a:r>
            <a:r>
              <a:rPr dirty="0" smtClean="0" baseline="-16666" sz="1500" spc="165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200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98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𝜇A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39.6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39</a:t>
            </a:r>
            <a:r>
              <a:rPr dirty="0" smtClean="0" sz="1400" spc="-15">
                <a:latin typeface="Cambria Math"/>
                <a:cs typeface="Cambria Math"/>
              </a:rPr>
              <a:t>.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-15">
                <a:latin typeface="Cambria Math"/>
                <a:cs typeface="Cambria Math"/>
              </a:rPr>
              <a:t>A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330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13.07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6.93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39.6</a:t>
            </a:r>
            <a:r>
              <a:rPr dirty="0" smtClean="0" sz="1400" spc="-5">
                <a:latin typeface="Cambria Math"/>
                <a:cs typeface="Cambria Math"/>
              </a:rPr>
              <a:t> 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6.93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mtClean="0" sz="140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C</a:t>
            </a:r>
            <a:r>
              <a:rPr dirty="0" smtClean="0" baseline="-16666" sz="1500" spc="0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97">
                <a:latin typeface="Cambria Math"/>
                <a:cs typeface="Cambria Math"/>
              </a:rPr>
              <a:t>u</a:t>
            </a:r>
            <a:r>
              <a:rPr dirty="0" smtClean="0" baseline="-16666" sz="1500" spc="67">
                <a:latin typeface="Cambria Math"/>
                <a:cs typeface="Cambria Math"/>
              </a:rPr>
              <a:t>t</a:t>
            </a:r>
            <a:r>
              <a:rPr dirty="0" smtClean="0" baseline="-16666" sz="1500" spc="89">
                <a:latin typeface="Cambria Math"/>
                <a:cs typeface="Cambria Math"/>
              </a:rPr>
              <a:t>o</a:t>
            </a:r>
            <a:r>
              <a:rPr dirty="0" smtClean="0" baseline="-16666" sz="1500" spc="60">
                <a:latin typeface="Cambria Math"/>
                <a:cs typeface="Cambria Math"/>
              </a:rPr>
              <a:t>f</a:t>
            </a:r>
            <a:r>
              <a:rPr dirty="0" smtClean="0" baseline="-16666" sz="1500" spc="75">
                <a:latin typeface="Cambria Math"/>
                <a:cs typeface="Cambria Math"/>
              </a:rPr>
              <a:t>f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C</a:t>
            </a:r>
            <a:r>
              <a:rPr dirty="0" smtClean="0" baseline="-16666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sa</a:t>
            </a:r>
            <a:r>
              <a:rPr dirty="0" smtClean="0" baseline="-16666" sz="1500" spc="67">
                <a:latin typeface="Cambria Math"/>
                <a:cs typeface="Cambria Math"/>
              </a:rPr>
              <a:t>t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-1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mtClean="0" sz="1400">
                <a:latin typeface="Times New Roman"/>
                <a:cs typeface="Times New Roman"/>
              </a:rPr>
              <a:t>can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41219" y="7434326"/>
            <a:ext cx="831215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65">
                <a:latin typeface="Cambria Math"/>
                <a:cs typeface="Cambria Math"/>
              </a:rPr>
              <a:t>C</a:t>
            </a:r>
            <a:r>
              <a:rPr dirty="0" smtClean="0" sz="1000" spc="-15">
                <a:latin typeface="Cambria Math"/>
                <a:cs typeface="Cambria Math"/>
              </a:rPr>
              <a:t>(</a:t>
            </a:r>
            <a:r>
              <a:rPr dirty="0" smtClean="0" sz="1000" spc="55">
                <a:latin typeface="Cambria Math"/>
                <a:cs typeface="Cambria Math"/>
              </a:rPr>
              <a:t>sa</a:t>
            </a:r>
            <a:r>
              <a:rPr dirty="0" smtClean="0" sz="1000" spc="45">
                <a:latin typeface="Cambria Math"/>
                <a:cs typeface="Cambria Math"/>
              </a:rPr>
              <a:t>t</a:t>
            </a:r>
            <a:r>
              <a:rPr dirty="0" smtClean="0" sz="1000" spc="-5">
                <a:latin typeface="Cambria Math"/>
                <a:cs typeface="Cambria Math"/>
              </a:rPr>
              <a:t>)</a:t>
            </a:r>
            <a:r>
              <a:rPr dirty="0" smtClean="0" sz="1000" spc="-5">
                <a:latin typeface="Cambria Math"/>
                <a:cs typeface="Cambria Math"/>
              </a:rPr>
              <a:t> </a:t>
            </a:r>
            <a:r>
              <a:rPr dirty="0" smtClean="0" sz="1000" spc="-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  </a:t>
            </a:r>
            <a:r>
              <a:rPr dirty="0" smtClean="0" baseline="-25793" sz="2100" spc="0">
                <a:latin typeface="Cambria Math"/>
                <a:cs typeface="Cambria Math"/>
              </a:rPr>
              <a:t>𝑅</a:t>
            </a:r>
            <a:endParaRPr baseline="-25793" sz="21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04159" y="7298690"/>
            <a:ext cx="27114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44366" y="7603997"/>
            <a:ext cx="1054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60">
                <a:latin typeface="Cambria Math"/>
                <a:cs typeface="Cambria Math"/>
              </a:rPr>
              <a:t>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316859" y="7525258"/>
            <a:ext cx="254508" cy="0"/>
          </a:xfrm>
          <a:custGeom>
            <a:avLst/>
            <a:gdLst/>
            <a:ahLst/>
            <a:cxnLst/>
            <a:rect l="l" t="t" r="r" b="b"/>
            <a:pathLst>
              <a:path w="254508" h="0">
                <a:moveTo>
                  <a:pt x="0" y="0"/>
                </a:moveTo>
                <a:lnTo>
                  <a:pt x="2545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803015" y="7525258"/>
            <a:ext cx="455980" cy="0"/>
          </a:xfrm>
          <a:custGeom>
            <a:avLst/>
            <a:gdLst/>
            <a:ahLst/>
            <a:cxnLst/>
            <a:rect l="l" t="t" r="r" b="b"/>
            <a:pathLst>
              <a:path w="455980" h="0">
                <a:moveTo>
                  <a:pt x="0" y="0"/>
                </a:moveTo>
                <a:lnTo>
                  <a:pt x="4559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608959" y="7261732"/>
            <a:ext cx="1524635" cy="479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50190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20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93675" marR="12700" indent="-181610">
              <a:lnSpc>
                <a:spcPct val="55700"/>
              </a:lnSpc>
              <a:spcBef>
                <a:spcPts val="305"/>
              </a:spcBef>
              <a:tabLst>
                <a:tab pos="698500" algn="l"/>
              </a:tabLst>
            </a:pPr>
            <a:r>
              <a:rPr dirty="0" smtClean="0" sz="1400">
                <a:latin typeface="Cambria Math"/>
                <a:cs typeface="Cambria Math"/>
              </a:rPr>
              <a:t>=		</a:t>
            </a: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60.6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330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7731506"/>
            <a:ext cx="6885305" cy="1264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ad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an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algn="ctr" marL="635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C</a:t>
            </a:r>
            <a:r>
              <a:rPr dirty="0" smtClean="0" baseline="-16666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sa</a:t>
            </a:r>
            <a:r>
              <a:rPr dirty="0" smtClean="0" baseline="-16666" sz="1500" spc="75">
                <a:latin typeface="Cambria Math"/>
                <a:cs typeface="Cambria Math"/>
              </a:rPr>
              <a:t>t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-11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04">
                <a:latin typeface="Cambria Math"/>
                <a:cs typeface="Cambria Math"/>
              </a:rPr>
              <a:t>Q</a:t>
            </a:r>
            <a:r>
              <a:rPr dirty="0" smtClean="0" baseline="-16666" sz="1500" spc="104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60.6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− 39.6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21.0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  <a:p>
            <a:pPr marL="12700" marR="12700">
              <a:lnSpc>
                <a:spcPct val="111400"/>
              </a:lnSpc>
              <a:spcBef>
                <a:spcPts val="46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dec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39.6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21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because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Q</a:t>
            </a:r>
            <a:r>
              <a:rPr dirty="0" smtClean="0" sz="1400" spc="0" i="1">
                <a:latin typeface="Times New Roman"/>
                <a:cs typeface="Times New Roman"/>
              </a:rPr>
              <a:t>-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3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2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cl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0" i="1">
                <a:latin typeface="Times New Roman"/>
                <a:cs typeface="Times New Roman"/>
              </a:rPr>
              <a:t>ser</a:t>
            </a:r>
            <a:r>
              <a:rPr dirty="0" smtClean="0" sz="1400" spc="2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to</a:t>
            </a:r>
            <a:r>
              <a:rPr dirty="0" smtClean="0" sz="1400" spc="2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on</a:t>
            </a:r>
            <a:r>
              <a:rPr dirty="0" smtClean="0" sz="1400" spc="3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h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3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3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sz="1400" spc="0" i="1">
                <a:latin typeface="Times New Roman"/>
                <a:cs typeface="Times New Roman"/>
              </a:rPr>
              <a:t>f.</a:t>
            </a:r>
            <a:r>
              <a:rPr dirty="0" smtClean="0" sz="1400" spc="6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68923" y="4066032"/>
            <a:ext cx="1560576" cy="2520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806696" y="6897623"/>
            <a:ext cx="2348483" cy="28087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13661" y="594868"/>
            <a:ext cx="1070610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3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𝐼</a:t>
            </a: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55">
                <a:latin typeface="Cambria Math"/>
                <a:cs typeface="Cambria Math"/>
              </a:rPr>
              <a:t> </a:t>
            </a:r>
            <a:r>
              <a:rPr dirty="0" smtClean="0" sz="1000" spc="1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𝑅</a:t>
            </a:r>
            <a:endParaRPr baseline="-25793" sz="21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6270" y="459231"/>
            <a:ext cx="74739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 </a:t>
            </a:r>
            <a:r>
              <a:rPr dirty="0" smtClean="0" sz="1000" spc="-6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BE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6458" y="764540"/>
            <a:ext cx="8991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3545" algn="l"/>
                <a:tab pos="713105" algn="l"/>
              </a:tabLst>
            </a:pP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55">
                <a:latin typeface="Cambria Math"/>
                <a:cs typeface="Cambria Math"/>
              </a:rPr>
              <a:t>	</a:t>
            </a:r>
            <a:r>
              <a:rPr dirty="0" smtClean="0" sz="1000" spc="65">
                <a:latin typeface="Cambria Math"/>
                <a:cs typeface="Cambria Math"/>
              </a:rPr>
              <a:t>B</a:t>
            </a:r>
            <a:r>
              <a:rPr dirty="0" smtClean="0" sz="1000" spc="65">
                <a:latin typeface="Cambria Math"/>
                <a:cs typeface="Cambria Math"/>
              </a:rPr>
              <a:t>	</a:t>
            </a:r>
            <a:r>
              <a:rPr dirty="0" smtClean="0" sz="1000" spc="60">
                <a:latin typeface="Cambria Math"/>
                <a:cs typeface="Cambria Math"/>
              </a:rPr>
              <a:t>DC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84475" y="677164"/>
            <a:ext cx="6089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57907" y="685800"/>
            <a:ext cx="990599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59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780154" y="685800"/>
            <a:ext cx="1505965" cy="0"/>
          </a:xfrm>
          <a:custGeom>
            <a:avLst/>
            <a:gdLst/>
            <a:ahLst/>
            <a:cxnLst/>
            <a:rect l="l" t="t" r="r" b="b"/>
            <a:pathLst>
              <a:path w="1505965" h="0">
                <a:moveTo>
                  <a:pt x="0" y="0"/>
                </a:moveTo>
                <a:lnTo>
                  <a:pt x="150596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86098" y="422656"/>
            <a:ext cx="257683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78790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12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mtClean="0" baseline="37698" sz="210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 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330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200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4.26</a:t>
            </a:r>
            <a:r>
              <a:rPr dirty="0" smtClean="0" baseline="37698" sz="2100" spc="7">
                <a:latin typeface="Cambria Math"/>
                <a:cs typeface="Cambria Math"/>
              </a:rPr>
              <a:t> </a:t>
            </a:r>
            <a:r>
              <a:rPr dirty="0" smtClean="0" baseline="37698" sz="2100" spc="-7">
                <a:latin typeface="Cambria Math"/>
                <a:cs typeface="Cambria Math"/>
              </a:rPr>
              <a:t>mA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913638"/>
            <a:ext cx="6283960" cy="5149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1468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20">
                <a:latin typeface="Cambria Math"/>
                <a:cs typeface="Cambria Math"/>
              </a:rPr>
              <a:t>E</a:t>
            </a:r>
            <a:r>
              <a:rPr dirty="0" smtClean="0" baseline="-16666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22">
                <a:latin typeface="Cambria Math"/>
                <a:cs typeface="Cambria Math"/>
              </a:rPr>
              <a:t>2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C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22">
                <a:latin typeface="Cambria Math"/>
                <a:cs typeface="Cambria Math"/>
              </a:rPr>
              <a:t>2</a:t>
            </a:r>
            <a:r>
              <a:rPr dirty="0" smtClean="0" baseline="-13888" sz="1500" spc="89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165">
                <a:latin typeface="Cambria Math"/>
                <a:cs typeface="Cambria Math"/>
              </a:rPr>
              <a:t>E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4.26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-10">
                <a:latin typeface="Cambria Math"/>
                <a:cs typeface="Cambria Math"/>
              </a:rPr>
              <a:t>6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5.35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80896" y="1555242"/>
            <a:ext cx="768350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%</a:t>
            </a:r>
            <a:r>
              <a:rPr dirty="0" smtClean="0" sz="1400" spc="0">
                <a:latin typeface="Cambria Math"/>
                <a:cs typeface="Cambria Math"/>
              </a:rPr>
              <a:t>∆𝐼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22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23033" y="1451609"/>
            <a:ext cx="87566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6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-9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 𝐼</a:t>
            </a:r>
            <a:r>
              <a:rPr dirty="0" smtClean="0" sz="1000" spc="6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89733" y="1672590"/>
            <a:ext cx="933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46122" y="1759966"/>
            <a:ext cx="2844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6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35733" y="1681226"/>
            <a:ext cx="858316" cy="0"/>
          </a:xfrm>
          <a:custGeom>
            <a:avLst/>
            <a:gdLst/>
            <a:ahLst/>
            <a:cxnLst/>
            <a:rect l="l" t="t" r="r" b="b"/>
            <a:pathLst>
              <a:path w="858316" h="0">
                <a:moveTo>
                  <a:pt x="0" y="0"/>
                </a:moveTo>
                <a:lnTo>
                  <a:pt x="85831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739007" y="1681226"/>
            <a:ext cx="1470914" cy="0"/>
          </a:xfrm>
          <a:custGeom>
            <a:avLst/>
            <a:gdLst/>
            <a:ahLst/>
            <a:cxnLst/>
            <a:rect l="l" t="t" r="r" b="b"/>
            <a:pathLst>
              <a:path w="1470914" h="0">
                <a:moveTo>
                  <a:pt x="0" y="0"/>
                </a:moveTo>
                <a:lnTo>
                  <a:pt x="147091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781426" y="1555242"/>
            <a:ext cx="37757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29510" algn="l"/>
              </a:tabLst>
            </a:pPr>
            <a:r>
              <a:rPr dirty="0" smtClean="0" sz="1400" spc="220">
                <a:latin typeface="Cambria Math"/>
                <a:cs typeface="Cambria Math"/>
              </a:rPr>
              <a:t>)</a:t>
            </a:r>
            <a:r>
              <a:rPr dirty="0" smtClean="0" sz="1400" spc="220">
                <a:latin typeface="Cambria Math"/>
                <a:cs typeface="Cambria Math"/>
              </a:rPr>
              <a:t> 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100%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r>
              <a:rPr dirty="0" smtClean="0" sz="1400" spc="110">
                <a:latin typeface="Cambria Math"/>
                <a:cs typeface="Cambria Math"/>
              </a:rPr>
              <a:t>	</a:t>
            </a: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%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62.0%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26307" y="1418081"/>
            <a:ext cx="14973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4.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2.63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81757" y="2273554"/>
            <a:ext cx="36512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70">
                <a:latin typeface="Cambria Math"/>
                <a:cs typeface="Cambria Math"/>
              </a:rPr>
              <a:t>E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984501" y="2194813"/>
            <a:ext cx="1082344" cy="0"/>
          </a:xfrm>
          <a:custGeom>
            <a:avLst/>
            <a:gdLst/>
            <a:ahLst/>
            <a:cxnLst/>
            <a:rect l="l" t="t" r="r" b="b"/>
            <a:pathLst>
              <a:path w="1082344" h="0">
                <a:moveTo>
                  <a:pt x="0" y="0"/>
                </a:moveTo>
                <a:lnTo>
                  <a:pt x="108234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997578" y="1672590"/>
            <a:ext cx="1195705" cy="483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61925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2.</a:t>
            </a:r>
            <a:r>
              <a:rPr dirty="0" smtClean="0" sz="1400" spc="-10">
                <a:latin typeface="Cambria Math"/>
                <a:cs typeface="Cambria Math"/>
              </a:rPr>
              <a:t>6</a:t>
            </a:r>
            <a:r>
              <a:rPr dirty="0" smtClean="0" sz="1400" spc="0">
                <a:latin typeface="Cambria Math"/>
                <a:cs typeface="Cambria Math"/>
              </a:rPr>
              <a:t>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smtClean="0" sz="1400">
                <a:latin typeface="Cambria Math"/>
                <a:cs typeface="Cambria Math"/>
              </a:rPr>
              <a:t>5.35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7.90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16888" y="2068830"/>
            <a:ext cx="880744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%</a:t>
            </a:r>
            <a:r>
              <a:rPr dirty="0" smtClean="0" sz="1400" spc="0">
                <a:latin typeface="Cambria Math"/>
                <a:cs typeface="Cambria Math"/>
              </a:rPr>
              <a:t>∆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22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71801" y="1965197"/>
            <a:ext cx="109791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70">
                <a:latin typeface="Cambria Math"/>
                <a:cs typeface="Cambria Math"/>
              </a:rPr>
              <a:t>E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-89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70">
                <a:latin typeface="Cambria Math"/>
                <a:cs typeface="Cambria Math"/>
              </a:rPr>
              <a:t>E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94889" y="2186178"/>
            <a:ext cx="1371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342257" y="2186178"/>
            <a:ext cx="5067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7.90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010278" y="2194813"/>
            <a:ext cx="1169212" cy="0"/>
          </a:xfrm>
          <a:custGeom>
            <a:avLst/>
            <a:gdLst/>
            <a:ahLst/>
            <a:cxnLst/>
            <a:rect l="l" t="t" r="r" b="b"/>
            <a:pathLst>
              <a:path w="1169212" h="0">
                <a:moveTo>
                  <a:pt x="0" y="0"/>
                </a:moveTo>
                <a:lnTo>
                  <a:pt x="11692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054223" y="2068830"/>
            <a:ext cx="36048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26615" algn="l"/>
              </a:tabLst>
            </a:pPr>
            <a:r>
              <a:rPr dirty="0" smtClean="0" sz="1400" spc="220">
                <a:latin typeface="Cambria Math"/>
                <a:cs typeface="Cambria Math"/>
              </a:rPr>
              <a:t>)</a:t>
            </a:r>
            <a:r>
              <a:rPr dirty="0" smtClean="0" sz="1400" spc="220">
                <a:latin typeface="Cambria Math"/>
                <a:cs typeface="Cambria Math"/>
              </a:rPr>
              <a:t> 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100%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r>
              <a:rPr dirty="0" smtClean="0" sz="1400" spc="110">
                <a:latin typeface="Cambria Math"/>
                <a:cs typeface="Cambria Math"/>
              </a:rPr>
              <a:t>	</a:t>
            </a: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%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32.3%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4500" y="2416332"/>
            <a:ext cx="6885305" cy="153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7780">
              <a:lnSpc>
                <a:spcPct val="1107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</a:t>
            </a:r>
            <a:r>
              <a:rPr dirty="0" smtClean="0" sz="1400" spc="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fee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tly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ias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b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1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1"/>
              </a:spcBef>
            </a:pPr>
            <a:endParaRPr sz="800"/>
          </a:p>
          <a:p>
            <a:pPr marL="241300" marR="12700" indent="-228600">
              <a:lnSpc>
                <a:spcPct val="11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lec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back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Bi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1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r>
              <a:rPr dirty="0" smtClean="0" sz="1400" spc="1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 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5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marL="241300" marR="13335" indent="-228600">
              <a:lnSpc>
                <a:spcPct val="110000"/>
              </a:lnSpc>
              <a:spcBef>
                <a:spcPts val="3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87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51050" y="4176903"/>
            <a:ext cx="54165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𝑰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𝑹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72639" y="4077842"/>
            <a:ext cx="78422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8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1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𝑽</a:t>
            </a:r>
            <a:r>
              <a:rPr dirty="0" smtClean="0" sz="1000" spc="-15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68067" y="4383151"/>
            <a:ext cx="10033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88463" y="4295775"/>
            <a:ext cx="6343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85642" y="4383151"/>
            <a:ext cx="5029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3215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55417" y="4304410"/>
            <a:ext cx="1025956" cy="0"/>
          </a:xfrm>
          <a:custGeom>
            <a:avLst/>
            <a:gdLst/>
            <a:ahLst/>
            <a:cxnLst/>
            <a:rect l="l" t="t" r="r" b="b"/>
            <a:pathLst>
              <a:path w="1025956" h="0">
                <a:moveTo>
                  <a:pt x="0" y="0"/>
                </a:moveTo>
                <a:lnTo>
                  <a:pt x="102595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557140" y="4176903"/>
            <a:ext cx="11658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Equ</a:t>
            </a:r>
            <a:r>
              <a:rPr dirty="0" smtClean="0" sz="1400" spc="-15">
                <a:latin typeface="Cambria Math"/>
                <a:cs typeface="Cambria Math"/>
              </a:rPr>
              <a:t>a</a:t>
            </a:r>
            <a:r>
              <a:rPr dirty="0" smtClean="0" sz="1400" spc="0">
                <a:latin typeface="Cambria Math"/>
                <a:cs typeface="Cambria Math"/>
              </a:rPr>
              <a:t>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5–</a:t>
            </a:r>
            <a:r>
              <a:rPr dirty="0" smtClean="0" sz="1400" spc="-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4500" y="4632578"/>
            <a:ext cx="2948940" cy="595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2"/>
              </a:spcBef>
            </a:pPr>
            <a:endParaRPr sz="1000"/>
          </a:p>
          <a:p>
            <a:pPr marL="1586865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𝑽</a:t>
            </a:r>
            <a:r>
              <a:rPr dirty="0" smtClean="0" baseline="-16666" sz="1500" spc="-15">
                <a:latin typeface="Cambria Math"/>
                <a:cs typeface="Cambria Math"/>
              </a:rPr>
              <a:t>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𝑽</a:t>
            </a:r>
            <a:r>
              <a:rPr dirty="0" smtClean="0" baseline="-16666" sz="1500" spc="-15">
                <a:latin typeface="Cambria Math"/>
                <a:cs typeface="Cambria Math"/>
              </a:rPr>
              <a:t>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𝑰</a:t>
            </a:r>
            <a:r>
              <a:rPr dirty="0" smtClean="0" baseline="-16666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549521" y="4977003"/>
            <a:ext cx="11671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0">
                <a:latin typeface="Cambria Math"/>
                <a:cs typeface="Cambria Math"/>
              </a:rPr>
              <a:t>i</a:t>
            </a:r>
            <a:r>
              <a:rPr dirty="0" smtClean="0" sz="1400" spc="-15">
                <a:latin typeface="Cambria Math"/>
                <a:cs typeface="Cambria Math"/>
              </a:rPr>
              <a:t>o</a:t>
            </a:r>
            <a:r>
              <a:rPr dirty="0" smtClean="0" sz="1400" spc="0">
                <a:latin typeface="Cambria Math"/>
                <a:cs typeface="Cambria Math"/>
              </a:rPr>
              <a:t>n 5–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40734" y="5618353"/>
            <a:ext cx="246126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15: Coll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fe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 bias.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4500" y="6594220"/>
            <a:ext cx="6447790" cy="1146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 5-</a:t>
            </a:r>
            <a:r>
              <a:rPr dirty="0" smtClean="0" sz="1400" spc="-10" b="1">
                <a:latin typeface="Times New Roman"/>
                <a:cs typeface="Times New Roman"/>
              </a:rPr>
              <a:t>1</a:t>
            </a:r>
            <a:r>
              <a:rPr dirty="0" smtClean="0" sz="1400" spc="0" b="1">
                <a:latin typeface="Times New Roman"/>
                <a:cs typeface="Times New Roman"/>
              </a:rPr>
              <a:t>0: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Q-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9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 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95"/>
              </a:spcBef>
            </a:pPr>
            <a:endParaRPr sz="1200"/>
          </a:p>
          <a:p>
            <a:pPr marL="382333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10">
                <a:latin typeface="Times New Roman"/>
                <a:cs typeface="Times New Roman"/>
              </a:rPr>
              <a:t>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4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5">
                <a:latin typeface="Times New Roman"/>
                <a:cs typeface="Times New Roman"/>
              </a:rPr>
              <a:t>–</a:t>
            </a:r>
            <a:r>
              <a:rPr dirty="0" smtClean="0" sz="1400" spc="0">
                <a:latin typeface="Times New Roman"/>
                <a:cs typeface="Times New Roman"/>
              </a:rPr>
              <a:t>13,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curr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4500" y="7970773"/>
            <a:ext cx="51625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𝑅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50772" y="7871714"/>
            <a:ext cx="74739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 </a:t>
            </a:r>
            <a:r>
              <a:rPr dirty="0" smtClean="0" sz="1000" spc="-6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BE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32484" y="8177021"/>
            <a:ext cx="8959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1005" algn="l"/>
                <a:tab pos="710565" algn="l"/>
              </a:tabLst>
            </a:pP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	</a:t>
            </a:r>
            <a:r>
              <a:rPr dirty="0" smtClean="0" sz="1000" spc="65">
                <a:latin typeface="Cambria Math"/>
                <a:cs typeface="Cambria Math"/>
              </a:rPr>
              <a:t>B</a:t>
            </a:r>
            <a:r>
              <a:rPr dirty="0" smtClean="0" sz="1000" spc="65">
                <a:latin typeface="Cambria Math"/>
                <a:cs typeface="Cambria Math"/>
              </a:rPr>
              <a:t>	</a:t>
            </a:r>
            <a:r>
              <a:rPr dirty="0" smtClean="0" sz="1000" spc="60">
                <a:latin typeface="Cambria Math"/>
                <a:cs typeface="Cambria Math"/>
              </a:rPr>
              <a:t>DC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57452" y="8089645"/>
            <a:ext cx="6089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33932" y="8098282"/>
            <a:ext cx="989075" cy="0"/>
          </a:xfrm>
          <a:custGeom>
            <a:avLst/>
            <a:gdLst/>
            <a:ahLst/>
            <a:cxnLst/>
            <a:rect l="l" t="t" r="r" b="b"/>
            <a:pathLst>
              <a:path w="989076" h="0">
                <a:moveTo>
                  <a:pt x="0" y="0"/>
                </a:moveTo>
                <a:lnTo>
                  <a:pt x="98907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2054605" y="8098282"/>
            <a:ext cx="1605025" cy="0"/>
          </a:xfrm>
          <a:custGeom>
            <a:avLst/>
            <a:gdLst/>
            <a:ahLst/>
            <a:cxnLst/>
            <a:rect l="l" t="t" r="r" b="b"/>
            <a:pathLst>
              <a:path w="1605026" h="0">
                <a:moveTo>
                  <a:pt x="0" y="0"/>
                </a:moveTo>
                <a:lnTo>
                  <a:pt x="160502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859026" y="7835138"/>
            <a:ext cx="258953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28955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mtClean="0" baseline="37698" sz="2100">
                <a:latin typeface="Cambria Math"/>
                <a:cs typeface="Cambria Math"/>
              </a:rPr>
              <a:t>=</a:t>
            </a:r>
            <a:r>
              <a:rPr dirty="0" smtClean="0" baseline="37698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180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2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100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788</a:t>
            </a:r>
            <a:r>
              <a:rPr dirty="0" smtClean="0" baseline="37698" sz="2100" spc="7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𝜇A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4500" y="8421878"/>
            <a:ext cx="40011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–</a:t>
            </a:r>
            <a:r>
              <a:rPr dirty="0" smtClean="0" sz="1400" spc="0">
                <a:latin typeface="Times New Roman"/>
                <a:cs typeface="Times New Roman"/>
              </a:rPr>
              <a:t>14,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-e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750823" y="8764727"/>
            <a:ext cx="3802379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788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</a:t>
            </a:r>
            <a:r>
              <a:rPr dirty="0" smtClean="0" sz="1400" spc="-15">
                <a:latin typeface="Cambria Math"/>
                <a:cs typeface="Cambria Math"/>
              </a:rPr>
              <a:t>A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2.12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44500" y="8801303"/>
            <a:ext cx="27241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CE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162038" y="9260027"/>
            <a:ext cx="1689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06367" y="635508"/>
            <a:ext cx="3726180" cy="24109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415127"/>
            <a:ext cx="6884670" cy="1842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2100"/>
              </a:lnSpc>
            </a:pP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peak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6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0">
                <a:latin typeface="Times New Roman"/>
                <a:cs typeface="Times New Roman"/>
              </a:rPr>
              <a:t> bec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20">
                <a:latin typeface="Cambria Math"/>
                <a:cs typeface="Cambria Math"/>
              </a:rPr>
              <a:t>E</a:t>
            </a:r>
            <a:r>
              <a:rPr dirty="0" smtClean="0" baseline="-16666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82">
                <a:latin typeface="Cambria Math"/>
                <a:cs typeface="Cambria Math"/>
              </a:rPr>
              <a:t>sa</a:t>
            </a:r>
            <a:r>
              <a:rPr dirty="0" smtClean="0" baseline="-16666" sz="1500" spc="67">
                <a:latin typeface="Cambria Math"/>
                <a:cs typeface="Cambria Math"/>
              </a:rPr>
              <a:t>t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-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zer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3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R="118999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6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3783965">
              <a:lnSpc>
                <a:spcPct val="11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deter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peak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cu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423921"/>
            <a:ext cx="76581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15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𝑒�𝑘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1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4236" y="2283714"/>
            <a:ext cx="56261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-10">
                <a:latin typeface="Cambria Math"/>
                <a:cs typeface="Cambria Math"/>
              </a:rPr>
              <a:t>�𝑒�𝑘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8297" y="2506218"/>
            <a:ext cx="1339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5833" y="2593593"/>
            <a:ext cx="1981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60">
                <a:latin typeface="Cambria Math"/>
                <a:cs typeface="Cambria Math"/>
              </a:rPr>
              <a:t>DC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46936" y="2514854"/>
            <a:ext cx="547116" cy="0"/>
          </a:xfrm>
          <a:custGeom>
            <a:avLst/>
            <a:gdLst/>
            <a:ahLst/>
            <a:cxnLst/>
            <a:rect l="l" t="t" r="r" b="b"/>
            <a:pathLst>
              <a:path w="547116" h="0">
                <a:moveTo>
                  <a:pt x="0" y="0"/>
                </a:moveTo>
                <a:lnTo>
                  <a:pt x="54711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025650" y="2514854"/>
            <a:ext cx="495604" cy="0"/>
          </a:xfrm>
          <a:custGeom>
            <a:avLst/>
            <a:gdLst/>
            <a:ahLst/>
            <a:cxnLst/>
            <a:rect l="l" t="t" r="r" b="b"/>
            <a:pathLst>
              <a:path w="495604" h="0">
                <a:moveTo>
                  <a:pt x="0" y="0"/>
                </a:moveTo>
                <a:lnTo>
                  <a:pt x="49560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830070" y="2387345"/>
            <a:ext cx="14795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39775" algn="l"/>
              </a:tabLst>
            </a:pPr>
            <a:r>
              <a:rPr dirty="0" smtClean="0" sz="1400">
                <a:latin typeface="Cambria Math"/>
                <a:cs typeface="Cambria Math"/>
              </a:rPr>
              <a:t>=	</a:t>
            </a: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𝜇A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2950" y="2251709"/>
            <a:ext cx="5219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12010" y="2506218"/>
            <a:ext cx="3225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200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2843021"/>
            <a:ext cx="6885940" cy="2405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5.2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vi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er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Bi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algn="just" marL="241300" marR="12700" indent="-228600">
              <a:lnSpc>
                <a:spcPct val="11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ely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used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241300" marR="12700" indent="-228600">
              <a:lnSpc>
                <a:spcPct val="110700"/>
              </a:lnSpc>
              <a:spcBef>
                <a:spcPts val="10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aid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be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sti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f </a:t>
            </a:r>
            <a:r>
              <a:rPr dirty="0" smtClean="0" sz="1400" spc="-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2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vi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er </a:t>
            </a:r>
            <a:r>
              <a:rPr dirty="0" smtClean="0" sz="1400" spc="-1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ely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ef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5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iff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dc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 at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xi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ately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97">
                <a:latin typeface="Cambria Math"/>
                <a:cs typeface="Cambria Math"/>
              </a:rPr>
              <a:t>D</a:t>
            </a:r>
            <a:r>
              <a:rPr dirty="0" smtClean="0" baseline="-16666" sz="1500" spc="165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150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241300" marR="15240" indent="-228600">
              <a:lnSpc>
                <a:spcPts val="1739"/>
              </a:lnSpc>
              <a:spcBef>
                <a:spcPts val="5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0">
                <a:latin typeface="Times New Roman"/>
                <a:cs typeface="Times New Roman"/>
              </a:rPr>
              <a:t> 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6252336"/>
            <a:ext cx="21844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3: Volt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vider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bias.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8068340"/>
            <a:ext cx="6885305" cy="484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marR="12700" indent="-227329">
              <a:lnSpc>
                <a:spcPct val="1107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pared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20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89733" y="8679383"/>
            <a:ext cx="677545" cy="341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 </a:t>
            </a:r>
            <a:r>
              <a:rPr dirty="0" smtClean="0" sz="1400" spc="-10">
                <a:latin typeface="Cambria Math"/>
                <a:cs typeface="Cambria Math"/>
              </a:rPr>
              <a:t>≅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r>
              <a:rPr dirty="0" smtClean="0" baseline="-35714" sz="2100" spc="165">
                <a:latin typeface="Cambria Math"/>
                <a:cs typeface="Cambria Math"/>
              </a:rPr>
              <a:t>𝑹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26207" y="8542273"/>
            <a:ext cx="22606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𝑹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42386" y="8884107"/>
            <a:ext cx="5207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31165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30119" y="8805367"/>
            <a:ext cx="626364" cy="0"/>
          </a:xfrm>
          <a:custGeom>
            <a:avLst/>
            <a:gdLst/>
            <a:ahLst/>
            <a:cxnLst/>
            <a:rect l="l" t="t" r="r" b="b"/>
            <a:pathLst>
              <a:path w="626364" h="0">
                <a:moveTo>
                  <a:pt x="0" y="0"/>
                </a:moveTo>
                <a:lnTo>
                  <a:pt x="62636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964307" y="8714435"/>
            <a:ext cx="787400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5793" sz="2100">
                <a:latin typeface="Cambria Math"/>
                <a:cs typeface="Cambria Math"/>
              </a:rPr>
              <a:t>+</a:t>
            </a:r>
            <a:r>
              <a:rPr dirty="0" smtClean="0" baseline="-25793" sz="2100" spc="-7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𝑹</a:t>
            </a:r>
            <a:r>
              <a:rPr dirty="0" smtClean="0" baseline="11904" sz="2100" spc="165">
                <a:latin typeface="Cambria Math"/>
                <a:cs typeface="Cambria Math"/>
              </a:rPr>
              <a:t>)</a:t>
            </a:r>
            <a:r>
              <a:rPr dirty="0" smtClean="0" baseline="11904" sz="2100" spc="-13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77892" y="8677859"/>
            <a:ext cx="10680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0">
                <a:latin typeface="Cambria Math"/>
                <a:cs typeface="Cambria Math"/>
              </a:rPr>
              <a:t>ion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9028379"/>
            <a:ext cx="68230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now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rre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ci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69335" y="5167884"/>
            <a:ext cx="1856232" cy="28788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67755" y="2432304"/>
            <a:ext cx="1749552" cy="2987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338072" y="5847588"/>
            <a:ext cx="5186172" cy="3023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98877" y="447040"/>
            <a:ext cx="114935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11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𝑽</a:t>
            </a:r>
            <a:r>
              <a:rPr dirty="0" smtClean="0" baseline="-16666" sz="1500" spc="-22">
                <a:latin typeface="Cambria Math"/>
                <a:cs typeface="Cambria Math"/>
              </a:rPr>
              <a:t>��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68748" y="447040"/>
            <a:ext cx="1066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</a:t>
            </a:r>
            <a:r>
              <a:rPr dirty="0" smtClean="0" sz="1400" spc="-10">
                <a:latin typeface="Cambria Math"/>
                <a:cs typeface="Cambria Math"/>
              </a:rPr>
              <a:t>u</a:t>
            </a:r>
            <a:r>
              <a:rPr dirty="0" smtClean="0" sz="1400" spc="0">
                <a:latin typeface="Cambria Math"/>
                <a:cs typeface="Cambria Math"/>
              </a:rPr>
              <a:t>at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5</a:t>
            </a:r>
            <a:r>
              <a:rPr dirty="0" smtClean="0" sz="1400" spc="0">
                <a:latin typeface="Cambria Math"/>
                <a:cs typeface="Cambria Math"/>
              </a:rPr>
              <a:t>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680211"/>
            <a:ext cx="2825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57729" y="1032509"/>
            <a:ext cx="93345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𝑰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≅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𝑰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 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𝑹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6019" y="896873"/>
            <a:ext cx="21653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6414" y="1238757"/>
            <a:ext cx="10033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54147" y="1160017"/>
            <a:ext cx="205739" cy="0"/>
          </a:xfrm>
          <a:custGeom>
            <a:avLst/>
            <a:gdLst/>
            <a:ahLst/>
            <a:cxnLst/>
            <a:rect l="l" t="t" r="r" b="b"/>
            <a:pathLst>
              <a:path w="205739" h="0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71796" y="1032509"/>
            <a:ext cx="1076960" cy="576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</a:t>
            </a:r>
            <a:r>
              <a:rPr dirty="0" smtClean="0" sz="1400" spc="-20">
                <a:latin typeface="Cambria Math"/>
                <a:cs typeface="Cambria Math"/>
              </a:rPr>
              <a:t>q</a:t>
            </a:r>
            <a:r>
              <a:rPr dirty="0" smtClean="0" sz="1400" spc="0">
                <a:latin typeface="Cambria Math"/>
                <a:cs typeface="Cambria Math"/>
              </a:rPr>
              <a:t>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0">
                <a:latin typeface="Cambria Math"/>
                <a:cs typeface="Cambria Math"/>
              </a:rPr>
              <a:t>ion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  <a:spcBef>
                <a:spcPts val="92"/>
              </a:spcBef>
            </a:pPr>
            <a:endParaRPr sz="1000"/>
          </a:p>
          <a:p>
            <a:pPr marL="2159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1384554"/>
            <a:ext cx="43751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44014" y="1384554"/>
            <a:ext cx="129857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𝑽</a:t>
            </a:r>
            <a:r>
              <a:rPr dirty="0" smtClean="0" baseline="-16666" sz="1500" spc="-15">
                <a:latin typeface="Cambria Math"/>
                <a:cs typeface="Cambria Math"/>
              </a:rPr>
              <a:t>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𝑰</a:t>
            </a:r>
            <a:r>
              <a:rPr dirty="0" smtClean="0" baseline="-16666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1623821"/>
            <a:ext cx="6882765" cy="1677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now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187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9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R="6350">
              <a:lnSpc>
                <a:spcPct val="100000"/>
              </a:lnSpc>
              <a:spcBef>
                <a:spcPts val="225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4"/>
              </a:spcBef>
            </a:pPr>
            <a:endParaRPr sz="800"/>
          </a:p>
          <a:p>
            <a:pPr marL="12700" marR="12700">
              <a:lnSpc>
                <a:spcPct val="1114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baseline="-16666" sz="1500" spc="-1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baseline="-16666" sz="1500" spc="-1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iff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4 if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/>
          </a:p>
          <a:p>
            <a:pPr marL="450913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6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3433190"/>
            <a:ext cx="640715" cy="341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≅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r>
              <a:rPr dirty="0" smtClean="0" baseline="-35714" sz="2100" spc="165">
                <a:latin typeface="Cambria Math"/>
                <a:cs typeface="Cambria Math"/>
              </a:rPr>
              <a:t>𝑅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5844" y="3296031"/>
            <a:ext cx="21018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52880" y="3637915"/>
            <a:ext cx="5029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592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58900" y="3559175"/>
            <a:ext cx="589788" cy="0"/>
          </a:xfrm>
          <a:custGeom>
            <a:avLst/>
            <a:gdLst/>
            <a:ahLst/>
            <a:cxnLst/>
            <a:rect l="l" t="t" r="r" b="b"/>
            <a:pathLst>
              <a:path w="589788" h="0">
                <a:moveTo>
                  <a:pt x="0" y="0"/>
                </a:moveTo>
                <a:lnTo>
                  <a:pt x="58978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71752" y="3550539"/>
            <a:ext cx="22320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35714" sz="2100" spc="165">
                <a:latin typeface="Cambria Math"/>
                <a:cs typeface="Cambria Math"/>
              </a:rPr>
              <a:t>)</a:t>
            </a:r>
            <a:r>
              <a:rPr dirty="0" smtClean="0" baseline="35714" sz="2100" spc="-135">
                <a:latin typeface="Cambria Math"/>
                <a:cs typeface="Cambria Math"/>
              </a:rPr>
              <a:t> </a:t>
            </a:r>
            <a:r>
              <a:rPr dirty="0" smtClean="0" baseline="37698" sz="2100" spc="-292">
                <a:latin typeface="Cambria Math"/>
                <a:cs typeface="Cambria Math"/>
              </a:rPr>
              <a:t>�</a:t>
            </a:r>
            <a:r>
              <a:rPr dirty="0" smtClean="0" baseline="36111" sz="1500" spc="82">
                <a:latin typeface="Cambria Math"/>
                <a:cs typeface="Cambria Math"/>
              </a:rPr>
              <a:t>C</a:t>
            </a:r>
            <a:r>
              <a:rPr dirty="0" smtClean="0" baseline="36111" sz="1500" spc="89">
                <a:latin typeface="Cambria Math"/>
                <a:cs typeface="Cambria Math"/>
              </a:rPr>
              <a:t>C</a:t>
            </a:r>
            <a:r>
              <a:rPr dirty="0" smtClean="0" baseline="36111" sz="1500" spc="89">
                <a:latin typeface="Cambria Math"/>
                <a:cs typeface="Cambria Math"/>
              </a:rPr>
              <a:t> </a:t>
            </a:r>
            <a:r>
              <a:rPr dirty="0" smtClean="0" baseline="36111" sz="1500" spc="37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baseline="35714" sz="2100" spc="165">
                <a:latin typeface="Cambria Math"/>
                <a:cs typeface="Cambria Math"/>
              </a:rPr>
              <a:t>(</a:t>
            </a:r>
            <a:r>
              <a:rPr dirty="0" smtClean="0" sz="1400" spc="11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5.6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58923" y="3296031"/>
            <a:ext cx="5143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5.6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240533" y="3559175"/>
            <a:ext cx="1149400" cy="0"/>
          </a:xfrm>
          <a:custGeom>
            <a:avLst/>
            <a:gdLst/>
            <a:ahLst/>
            <a:cxnLst/>
            <a:rect l="l" t="t" r="r" b="b"/>
            <a:pathLst>
              <a:path w="1149400" h="0">
                <a:moveTo>
                  <a:pt x="0" y="0"/>
                </a:moveTo>
                <a:lnTo>
                  <a:pt x="114940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377310" y="3433190"/>
            <a:ext cx="11976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3.59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35456" y="4501007"/>
            <a:ext cx="199644" cy="0"/>
          </a:xfrm>
          <a:custGeom>
            <a:avLst/>
            <a:gdLst/>
            <a:ahLst/>
            <a:cxnLst/>
            <a:rect l="l" t="t" r="r" b="b"/>
            <a:pathLst>
              <a:path w="199644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44500" y="3783710"/>
            <a:ext cx="3424554" cy="705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So,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BE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3.59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5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2.89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  <a:p>
            <a:pPr marL="401320">
              <a:lnSpc>
                <a:spcPct val="100000"/>
              </a:lnSpc>
              <a:spcBef>
                <a:spcPts val="35"/>
              </a:spcBef>
              <a:tabLst>
                <a:tab pos="820419" algn="l"/>
              </a:tabLst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	</a:t>
            </a:r>
            <a:r>
              <a:rPr dirty="0" smtClean="0" sz="1400" spc="55">
                <a:latin typeface="Cambria Math"/>
                <a:cs typeface="Cambria Math"/>
              </a:rPr>
              <a:t>2.89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65224" y="4501007"/>
            <a:ext cx="478536" cy="0"/>
          </a:xfrm>
          <a:custGeom>
            <a:avLst/>
            <a:gdLst/>
            <a:ahLst/>
            <a:cxnLst/>
            <a:rect l="l" t="t" r="r" b="b"/>
            <a:pathLst>
              <a:path w="478536" h="0">
                <a:moveTo>
                  <a:pt x="0" y="0"/>
                </a:moveTo>
                <a:lnTo>
                  <a:pt x="4785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44500" y="4373498"/>
            <a:ext cx="217424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𝑅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-14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560</a:t>
            </a:r>
            <a:r>
              <a:rPr dirty="0" smtClean="0" baseline="-37698" sz="2100" spc="7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Ω </a:t>
            </a:r>
            <a:r>
              <a:rPr dirty="0" smtClean="0" baseline="-37698" sz="2100" spc="-23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5.16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4500" y="4579746"/>
            <a:ext cx="6877050" cy="1321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01650">
              <a:lnSpc>
                <a:spcPct val="100000"/>
              </a:lnSpc>
            </a:pPr>
            <a:r>
              <a:rPr dirty="0" smtClean="0" sz="1000" spc="55">
                <a:latin typeface="Cambria Math"/>
                <a:cs typeface="Cambria Math"/>
              </a:rPr>
              <a:t>E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63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≅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5.16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5.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1.0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5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4.84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861185">
              <a:lnSpc>
                <a:spcPct val="100000"/>
              </a:lnSpc>
              <a:spcBef>
                <a:spcPts val="24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4.84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2.89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1.95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239395" marR="12700" indent="-227329">
              <a:lnSpc>
                <a:spcPct val="1093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ff,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38170" y="8791650"/>
            <a:ext cx="249682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5: Volt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vider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with lo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02579" y="2673095"/>
            <a:ext cx="1755648" cy="2412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362455" y="6702552"/>
            <a:ext cx="5141976" cy="24109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16620"/>
            <a:ext cx="6884670" cy="513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marR="12700" indent="-227329">
              <a:lnSpc>
                <a:spcPct val="111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adi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g</a:t>
            </a:r>
            <a:r>
              <a:rPr dirty="0" smtClean="0" sz="1400" spc="16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fec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15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of</a:t>
            </a:r>
            <a:r>
              <a:rPr dirty="0" smtClean="0" sz="1400" spc="15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ol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g</a:t>
            </a:r>
            <a:r>
              <a:rPr dirty="0" smtClean="0" sz="1400" spc="20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vi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er</a:t>
            </a:r>
            <a:r>
              <a:rPr dirty="0" smtClean="0" sz="1400" spc="16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1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r>
              <a:rPr dirty="0" smtClean="0" sz="1400" spc="16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D</a:t>
            </a:r>
            <a:r>
              <a:rPr dirty="0" smtClean="0" sz="1400" spc="0" i="1">
                <a:latin typeface="Times New Roman"/>
                <a:cs typeface="Times New Roman"/>
              </a:rPr>
              <a:t>C</a:t>
            </a:r>
            <a:r>
              <a:rPr dirty="0" smtClean="0" sz="1400" spc="160" i="1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u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16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ce</a:t>
            </a:r>
            <a:r>
              <a:rPr dirty="0" smtClean="0" sz="1400" spc="16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15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the</a:t>
            </a:r>
            <a:r>
              <a:rPr dirty="0" smtClean="0" sz="1400" spc="150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i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or</a:t>
            </a:r>
            <a:r>
              <a:rPr dirty="0" smtClean="0" sz="1400" spc="15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B</a:t>
            </a:r>
            <a:r>
              <a:rPr dirty="0" smtClean="0" sz="1400" spc="0" i="1">
                <a:latin typeface="Times New Roman"/>
                <a:cs typeface="Times New Roman"/>
              </a:rPr>
              <a:t>ase</a:t>
            </a:r>
            <a:r>
              <a:rPr dirty="0" smtClean="0" sz="1400" spc="170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iffe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9442" y="1075181"/>
            <a:ext cx="89408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𝑹</a:t>
            </a:r>
            <a:r>
              <a:rPr dirty="0" smtClean="0" sz="1000" spc="-15">
                <a:latin typeface="Cambria Math"/>
                <a:cs typeface="Cambria Math"/>
              </a:rPr>
              <a:t>��</a:t>
            </a:r>
            <a:r>
              <a:rPr dirty="0" smtClean="0" sz="1000" spc="-10">
                <a:latin typeface="Cambria Math"/>
                <a:cs typeface="Cambria Math"/>
              </a:rPr>
              <a:t>(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5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)</a:t>
            </a:r>
            <a:r>
              <a:rPr dirty="0" smtClean="0" sz="1000" spc="-5">
                <a:latin typeface="Cambria Math"/>
                <a:cs typeface="Cambria Math"/>
              </a:rPr>
              <a:t> </a:t>
            </a:r>
            <a:r>
              <a:rPr dirty="0" smtClean="0" sz="1000" spc="1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55747" y="939545"/>
            <a:ext cx="52006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𝜷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50">
                <a:latin typeface="Cambria Math"/>
                <a:cs typeface="Cambria Math"/>
              </a:rPr>
              <a:t>�</a:t>
            </a:r>
            <a:r>
              <a:rPr dirty="0" smtClean="0" baseline="11904" sz="2100" spc="0">
                <a:latin typeface="Cambria Math"/>
                <a:cs typeface="Cambria Math"/>
              </a:rPr>
              <a:t>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26435" y="1157478"/>
            <a:ext cx="1035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𝑰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04159" y="1244854"/>
            <a:ext cx="10033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68447" y="1166113"/>
            <a:ext cx="501396" cy="0"/>
          </a:xfrm>
          <a:custGeom>
            <a:avLst/>
            <a:gdLst/>
            <a:ahLst/>
            <a:cxnLst/>
            <a:rect l="l" t="t" r="r" b="b"/>
            <a:pathLst>
              <a:path w="501396" h="0">
                <a:moveTo>
                  <a:pt x="0" y="0"/>
                </a:moveTo>
                <a:lnTo>
                  <a:pt x="50139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50460" y="1038606"/>
            <a:ext cx="1066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</a:t>
            </a:r>
            <a:r>
              <a:rPr dirty="0" smtClean="0" sz="1400" spc="-10">
                <a:latin typeface="Cambria Math"/>
                <a:cs typeface="Cambria Math"/>
              </a:rPr>
              <a:t>u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0">
                <a:latin typeface="Cambria Math"/>
                <a:cs typeface="Cambria Math"/>
              </a:rPr>
              <a:t>ion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5</a:t>
            </a:r>
            <a:r>
              <a:rPr dirty="0" smtClean="0" sz="1400" spc="0">
                <a:latin typeface="Cambria Math"/>
                <a:cs typeface="Cambria Math"/>
              </a:rPr>
              <a:t>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1387602"/>
            <a:ext cx="6885305" cy="1911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900" indent="-229235">
              <a:lnSpc>
                <a:spcPct val="100000"/>
              </a:lnSpc>
              <a:buFont typeface="Wingdings"/>
              <a:buChar char=""/>
              <a:tabLst>
                <a:tab pos="4699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eff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4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00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We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q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ic</a:t>
            </a:r>
            <a:r>
              <a:rPr dirty="0" smtClean="0" sz="1400" spc="-25" b="1">
                <a:latin typeface="Times New Roman"/>
                <a:cs typeface="Times New Roman"/>
              </a:rPr>
              <a:t>k</a:t>
            </a:r>
            <a:r>
              <a:rPr dirty="0" smtClean="0" sz="1400" spc="0" b="1">
                <a:latin typeface="Times New Roman"/>
                <a:cs typeface="Times New Roman"/>
              </a:rPr>
              <a:t>ly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ate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adi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ef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ec</a:t>
            </a:r>
            <a:r>
              <a:rPr dirty="0" smtClean="0" sz="1400" spc="2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3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-22">
                <a:latin typeface="Cambria Math"/>
                <a:cs typeface="Cambria Math"/>
              </a:rPr>
              <a:t>��</a:t>
            </a:r>
            <a:r>
              <a:rPr dirty="0" smtClean="0" baseline="-16666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22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7">
                <a:latin typeface="Cambria Math"/>
                <a:cs typeface="Cambria Math"/>
              </a:rPr>
              <a:t>�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ast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ten</a:t>
            </a:r>
            <a:r>
              <a:rPr dirty="0" smtClean="0" sz="1400" spc="3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ger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241300" marR="12700">
              <a:lnSpc>
                <a:spcPct val="123600"/>
              </a:lnSpc>
              <a:spcBef>
                <a:spcPts val="10"/>
              </a:spcBef>
            </a:pPr>
            <a:r>
              <a:rPr dirty="0" smtClean="0" sz="1400">
                <a:latin typeface="Cambria Math"/>
                <a:cs typeface="Cambria Math"/>
              </a:rPr>
              <a:t>𝑹</a:t>
            </a:r>
            <a:r>
              <a:rPr dirty="0" smtClean="0" baseline="-16666" sz="1500" spc="60">
                <a:latin typeface="Cambria Math"/>
                <a:cs typeface="Cambria Math"/>
              </a:rPr>
              <a:t>�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loa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effect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ll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10%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and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ge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der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tiff.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12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-22">
                <a:latin typeface="Cambria Math"/>
                <a:cs typeface="Cambria Math"/>
              </a:rPr>
              <a:t>��</a:t>
            </a:r>
            <a:r>
              <a:rPr dirty="0" smtClean="0" baseline="-16666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-22">
                <a:latin typeface="Cambria Math"/>
                <a:cs typeface="Cambria Math"/>
              </a:rPr>
              <a:t>�</a:t>
            </a:r>
            <a:r>
              <a:rPr dirty="0" smtClean="0" baseline="-16666" sz="1500" spc="-22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0">
                <a:latin typeface="Cambria Math"/>
                <a:cs typeface="Cambria Math"/>
              </a:rPr>
              <a:t>�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67">
                <a:latin typeface="Cambria Math"/>
                <a:cs typeface="Cambria Math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0" b="1">
                <a:latin typeface="Times New Roman"/>
                <a:cs typeface="Times New Roman"/>
              </a:rPr>
              <a:t> le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2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an ten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60">
                <a:latin typeface="Cambria Math"/>
                <a:cs typeface="Cambria Math"/>
              </a:rPr>
              <a:t>�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it s</a:t>
            </a:r>
            <a:r>
              <a:rPr dirty="0" smtClean="0" sz="1400" spc="-10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ld </a:t>
            </a:r>
            <a:r>
              <a:rPr dirty="0" smtClean="0" sz="1400" spc="-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bined in p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el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th 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60">
                <a:latin typeface="Cambria Math"/>
                <a:cs typeface="Cambria Math"/>
              </a:rPr>
              <a:t>�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0"/>
              </a:spcBef>
            </a:pPr>
            <a:endParaRPr sz="750"/>
          </a:p>
          <a:p>
            <a:pPr marL="12700" marR="12700">
              <a:lnSpc>
                <a:spcPct val="1114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15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0">
                <a:latin typeface="Times New Roman"/>
                <a:cs typeface="Times New Roman"/>
              </a:rPr>
              <a:t> 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4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4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2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4500" y="3387471"/>
            <a:ext cx="1369060" cy="567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BE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3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76240" y="3412871"/>
            <a:ext cx="81661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4129659"/>
            <a:ext cx="35369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2756" y="3994022"/>
            <a:ext cx="79946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-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09268" y="4248530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0520" y="4335907"/>
            <a:ext cx="1066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5">
                <a:latin typeface="Cambria Math"/>
                <a:cs typeface="Cambria Math"/>
              </a:rPr>
              <a:t>E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35456" y="4257166"/>
            <a:ext cx="772668" cy="0"/>
          </a:xfrm>
          <a:custGeom>
            <a:avLst/>
            <a:gdLst/>
            <a:ahLst/>
            <a:cxnLst/>
            <a:rect l="l" t="t" r="r" b="b"/>
            <a:pathLst>
              <a:path w="772668" h="0">
                <a:moveTo>
                  <a:pt x="0" y="0"/>
                </a:moveTo>
                <a:lnTo>
                  <a:pt x="77266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644142" y="4129659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27022" y="3994022"/>
            <a:ext cx="8636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02282" y="4248530"/>
            <a:ext cx="5143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1.0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39722" y="4257166"/>
            <a:ext cx="836980" cy="0"/>
          </a:xfrm>
          <a:custGeom>
            <a:avLst/>
            <a:gdLst/>
            <a:ahLst/>
            <a:cxnLst/>
            <a:rect l="l" t="t" r="r" b="b"/>
            <a:pathLst>
              <a:path w="836980" h="0">
                <a:moveTo>
                  <a:pt x="0" y="0"/>
                </a:moveTo>
                <a:lnTo>
                  <a:pt x="83698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712847" y="4129659"/>
            <a:ext cx="7410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3.3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4500" y="4638675"/>
            <a:ext cx="90170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𝑅</a:t>
            </a:r>
            <a:r>
              <a:rPr dirty="0" smtClean="0" sz="1000" spc="25">
                <a:latin typeface="Cambria Math"/>
                <a:cs typeface="Cambria Math"/>
              </a:rPr>
              <a:t>I</a:t>
            </a:r>
            <a:r>
              <a:rPr dirty="0" smtClean="0" sz="1000" spc="65">
                <a:latin typeface="Cambria Math"/>
                <a:cs typeface="Cambria Math"/>
              </a:rPr>
              <a:t>N</a:t>
            </a:r>
            <a:r>
              <a:rPr dirty="0" smtClean="0" sz="1000" spc="-15">
                <a:latin typeface="Cambria Math"/>
                <a:cs typeface="Cambria Math"/>
              </a:rPr>
              <a:t>(</a:t>
            </a:r>
            <a:r>
              <a:rPr dirty="0" smtClean="0" sz="1000" spc="65">
                <a:latin typeface="Cambria Math"/>
                <a:cs typeface="Cambria Math"/>
              </a:rPr>
              <a:t>B</a:t>
            </a:r>
            <a:r>
              <a:rPr dirty="0" smtClean="0" sz="1000" spc="65">
                <a:latin typeface="Cambria Math"/>
                <a:cs typeface="Cambria Math"/>
              </a:rPr>
              <a:t>AS</a:t>
            </a: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-5">
                <a:latin typeface="Cambria Math"/>
                <a:cs typeface="Cambria Math"/>
              </a:rPr>
              <a:t>)</a:t>
            </a:r>
            <a:r>
              <a:rPr dirty="0" smtClean="0" sz="1000" spc="-5">
                <a:latin typeface="Cambria Math"/>
                <a:cs typeface="Cambria Math"/>
              </a:rPr>
              <a:t> </a:t>
            </a:r>
            <a:r>
              <a:rPr dirty="0" smtClean="0" sz="1000" spc="1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69822" y="4503039"/>
            <a:ext cx="47625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𝛽</a:t>
            </a:r>
            <a:r>
              <a:rPr dirty="0" smtClean="0" sz="1000" spc="65">
                <a:latin typeface="Cambria Math"/>
                <a:cs typeface="Cambria Math"/>
              </a:rPr>
              <a:t>D</a:t>
            </a:r>
            <a:r>
              <a:rPr dirty="0" smtClean="0" sz="1000" spc="110">
                <a:latin typeface="Cambria Math"/>
                <a:cs typeface="Cambria Math"/>
              </a:rPr>
              <a:t>C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B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25269" y="4720971"/>
            <a:ext cx="933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81658" y="4808346"/>
            <a:ext cx="1066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5">
                <a:latin typeface="Cambria Math"/>
                <a:cs typeface="Cambria Math"/>
              </a:rPr>
              <a:t>E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382522" y="4729607"/>
            <a:ext cx="458723" cy="0"/>
          </a:xfrm>
          <a:custGeom>
            <a:avLst/>
            <a:gdLst/>
            <a:ahLst/>
            <a:cxnLst/>
            <a:rect l="l" t="t" r="r" b="b"/>
            <a:pathLst>
              <a:path w="458724" h="0">
                <a:moveTo>
                  <a:pt x="0" y="0"/>
                </a:moveTo>
                <a:lnTo>
                  <a:pt x="458723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877314" y="4602098"/>
            <a:ext cx="171703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71550" algn="l"/>
              </a:tabLst>
            </a:pPr>
            <a:r>
              <a:rPr dirty="0" smtClean="0" sz="1400">
                <a:latin typeface="Cambria Math"/>
                <a:cs typeface="Cambria Math"/>
              </a:rPr>
              <a:t>=	</a:t>
            </a: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152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60194" y="4466463"/>
            <a:ext cx="7537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125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57729" y="4720971"/>
            <a:ext cx="558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3.3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72894" y="4729607"/>
            <a:ext cx="727252" cy="0"/>
          </a:xfrm>
          <a:custGeom>
            <a:avLst/>
            <a:gdLst/>
            <a:ahLst/>
            <a:cxnLst/>
            <a:rect l="l" t="t" r="r" b="b"/>
            <a:pathLst>
              <a:path w="727252" h="0">
                <a:moveTo>
                  <a:pt x="0" y="0"/>
                </a:moveTo>
                <a:lnTo>
                  <a:pt x="72725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44500" y="5032964"/>
            <a:ext cx="6886575" cy="1188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39395" marR="12700" indent="-227329">
              <a:lnSpc>
                <a:spcPct val="1102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Theve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in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’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3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Th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or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-4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pplied</a:t>
            </a:r>
            <a:r>
              <a:rPr dirty="0" smtClean="0" sz="1400" spc="-4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to</a:t>
            </a:r>
            <a:r>
              <a:rPr dirty="0" smtClean="0" sz="1400" spc="-3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l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g</a:t>
            </a:r>
            <a:r>
              <a:rPr dirty="0" smtClean="0" sz="1400" spc="20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ider</a:t>
            </a:r>
            <a:r>
              <a:rPr dirty="0" smtClean="0" sz="1400" spc="-4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1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r>
              <a:rPr dirty="0" smtClean="0" sz="1400" spc="-13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ze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fec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orem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get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oo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54098" y="6344284"/>
            <a:ext cx="54229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𝑰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 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𝑹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09214" y="6245225"/>
            <a:ext cx="81026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𝑽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7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𝑽</a:t>
            </a:r>
            <a:r>
              <a:rPr dirty="0" smtClean="0" sz="1000" spc="-15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71114" y="6550533"/>
            <a:ext cx="10033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91510" y="6463157"/>
            <a:ext cx="7270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90214" y="6550533"/>
            <a:ext cx="5943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458847" y="6471792"/>
            <a:ext cx="1118615" cy="0"/>
          </a:xfrm>
          <a:custGeom>
            <a:avLst/>
            <a:gdLst/>
            <a:ahLst/>
            <a:cxnLst/>
            <a:rect l="l" t="t" r="r" b="b"/>
            <a:pathLst>
              <a:path w="1118615" h="0">
                <a:moveTo>
                  <a:pt x="0" y="0"/>
                </a:moveTo>
                <a:lnTo>
                  <a:pt x="111861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653153" y="6344284"/>
            <a:ext cx="1066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</a:t>
            </a:r>
            <a:r>
              <a:rPr dirty="0" smtClean="0" sz="1400" spc="-10">
                <a:latin typeface="Cambria Math"/>
                <a:cs typeface="Cambria Math"/>
              </a:rPr>
              <a:t>u</a:t>
            </a:r>
            <a:r>
              <a:rPr dirty="0" smtClean="0" sz="1400" spc="0">
                <a:latin typeface="Cambria Math"/>
                <a:cs typeface="Cambria Math"/>
              </a:rPr>
              <a:t>at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5–</a:t>
            </a:r>
            <a:r>
              <a:rPr dirty="0" smtClean="0" sz="1400" spc="-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69591" y="9067495"/>
            <a:ext cx="263144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6: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ni</a:t>
            </a:r>
            <a:r>
              <a:rPr dirty="0" smtClean="0" sz="1200" spc="5">
                <a:latin typeface="Times New Roman"/>
                <a:cs typeface="Times New Roman"/>
              </a:rPr>
              <a:t>z</a:t>
            </a:r>
            <a:r>
              <a:rPr dirty="0" smtClean="0" sz="1200" spc="0">
                <a:latin typeface="Times New Roman"/>
                <a:cs typeface="Times New Roman"/>
              </a:rPr>
              <a:t>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bi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ir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uit.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38983" y="1819655"/>
            <a:ext cx="4882896" cy="2807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234940" y="6739128"/>
            <a:ext cx="1914143" cy="2880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43992"/>
            <a:ext cx="6885940" cy="1400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75">
                <a:latin typeface="Cambria Math"/>
                <a:cs typeface="Cambria Math"/>
              </a:rPr>
              <a:t>T</a:t>
            </a:r>
            <a:r>
              <a:rPr dirty="0" smtClean="0" baseline="-16666" sz="1500" spc="179">
                <a:latin typeface="Cambria Math"/>
                <a:cs typeface="Cambria Math"/>
              </a:rPr>
              <a:t>H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pared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16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marR="20320" indent="-228600">
              <a:lnSpc>
                <a:spcPts val="1860"/>
              </a:lnSpc>
              <a:spcBef>
                <a:spcPts val="90"/>
              </a:spcBef>
              <a:buFont typeface="Wingdings"/>
              <a:buChar char=""/>
              <a:tabLst>
                <a:tab pos="285115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ol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-d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ider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use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 a 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volta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25" b="1" i="1">
                <a:solidFill>
                  <a:srgbClr val="006FC0"/>
                </a:solidFill>
                <a:latin typeface="Times New Roman"/>
                <a:cs typeface="Times New Roman"/>
              </a:rPr>
              <a:t>V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olta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g</a:t>
            </a:r>
            <a:r>
              <a:rPr dirty="0" smtClean="0" sz="1400" spc="5" b="1" i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solidFill>
                  <a:srgbClr val="006FC0"/>
                </a:solidFill>
                <a:latin typeface="Times New Roman"/>
                <a:cs typeface="Times New Roman"/>
              </a:rPr>
              <a:t>v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er</a:t>
            </a:r>
            <a:r>
              <a:rPr dirty="0" smtClean="0" sz="1400" spc="-20" b="1" i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ed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P</a:t>
            </a:r>
            <a:r>
              <a:rPr dirty="0" smtClean="0" sz="1400" spc="-20" b="1" i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ra</a:t>
            </a:r>
            <a:r>
              <a:rPr dirty="0" smtClean="0" sz="1400" spc="-15" b="1" i="1">
                <a:solidFill>
                  <a:srgbClr val="006FC0"/>
                </a:solidFill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solidFill>
                  <a:srgbClr val="006FC0"/>
                </a:solidFill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5" b="1" i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pn.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241300" marR="12700">
              <a:lnSpc>
                <a:spcPct val="109300"/>
              </a:lnSpc>
              <a:spcBef>
                <a:spcPts val="10"/>
              </a:spcBef>
            </a:pPr>
            <a:r>
              <a:rPr dirty="0" smtClean="0" sz="1400">
                <a:latin typeface="Times New Roman"/>
                <a:cs typeface="Times New Roman"/>
              </a:rPr>
              <a:t>be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ge,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6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(a),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2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2478216"/>
            <a:ext cx="1863089" cy="594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592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7: Volt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vider</a:t>
            </a:r>
            <a:r>
              <a:rPr dirty="0" smtClean="0" sz="1200" spc="0">
                <a:latin typeface="Times New Roman"/>
                <a:cs typeface="Times New Roman"/>
              </a:rPr>
              <a:t> bias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0" i="1">
                <a:latin typeface="Times New Roman"/>
                <a:cs typeface="Times New Roman"/>
              </a:rPr>
              <a:t>pnp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nsistor.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597557"/>
            <a:ext cx="6884034" cy="982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 marR="18415" indent="-228600">
              <a:lnSpc>
                <a:spcPct val="1107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0" i="1">
                <a:latin typeface="Times New Roman"/>
                <a:cs typeface="Times New Roman"/>
              </a:rPr>
              <a:t>np</a:t>
            </a:r>
            <a:r>
              <a:rPr dirty="0" smtClean="0" sz="1400" spc="15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dra</a:t>
            </a:r>
            <a:r>
              <a:rPr dirty="0" smtClean="0" sz="1400" spc="-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ide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 vo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(c).</a:t>
            </a:r>
            <a:endParaRPr sz="1400">
              <a:latin typeface="Times New Roman"/>
              <a:cs typeface="Times New Roman"/>
            </a:endParaRPr>
          </a:p>
          <a:p>
            <a:pPr marL="239395" marR="12700" indent="-227329">
              <a:lnSpc>
                <a:spcPts val="1870"/>
              </a:lnSpc>
              <a:spcBef>
                <a:spcPts val="70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pn</a:t>
            </a:r>
            <a:r>
              <a:rPr dirty="0" smtClean="0" sz="1400" spc="4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orem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: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(a),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91257" y="5682869"/>
            <a:ext cx="54229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𝑰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 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𝑹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79319" y="5547233"/>
            <a:ext cx="94297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𝑽</a:t>
            </a:r>
            <a:r>
              <a:rPr dirty="0" smtClean="0" baseline="-16666" sz="1500" spc="-22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𝑽</a:t>
            </a:r>
            <a:r>
              <a:rPr dirty="0" smtClean="0" baseline="-16666" sz="1500" spc="-22">
                <a:latin typeface="Cambria Math"/>
                <a:cs typeface="Cambria Math"/>
              </a:rPr>
              <a:t>��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8275" y="5889116"/>
            <a:ext cx="101219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9895" algn="l"/>
                <a:tab pos="832485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28670" y="5801740"/>
            <a:ext cx="7258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96007" y="5810377"/>
            <a:ext cx="1118616" cy="0"/>
          </a:xfrm>
          <a:custGeom>
            <a:avLst/>
            <a:gdLst/>
            <a:ahLst/>
            <a:cxnLst/>
            <a:rect l="l" t="t" r="r" b="b"/>
            <a:pathLst>
              <a:path w="1118616" h="0">
                <a:moveTo>
                  <a:pt x="0" y="0"/>
                </a:moveTo>
                <a:lnTo>
                  <a:pt x="111861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515992" y="5682869"/>
            <a:ext cx="1066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</a:t>
            </a:r>
            <a:r>
              <a:rPr dirty="0" smtClean="0" sz="1400" spc="-10">
                <a:latin typeface="Cambria Math"/>
                <a:cs typeface="Cambria Math"/>
              </a:rPr>
              <a:t>u</a:t>
            </a:r>
            <a:r>
              <a:rPr dirty="0" smtClean="0" sz="1400" spc="0">
                <a:latin typeface="Cambria Math"/>
                <a:cs typeface="Cambria Math"/>
              </a:rPr>
              <a:t>at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5–</a:t>
            </a:r>
            <a:r>
              <a:rPr dirty="0" smtClean="0" sz="1400" spc="-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1576" y="6036436"/>
            <a:ext cx="312610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8125" indent="-226060">
              <a:lnSpc>
                <a:spcPct val="100000"/>
              </a:lnSpc>
              <a:buFont typeface="Wingdings"/>
              <a:buChar char=""/>
              <a:tabLst>
                <a:tab pos="23812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For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5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80005" y="6388480"/>
            <a:ext cx="36766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𝑰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 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72054" y="6289421"/>
            <a:ext cx="128016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𝑽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7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+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𝑽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6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0">
                <a:latin typeface="Cambria Math"/>
                <a:cs typeface="Cambria Math"/>
              </a:rPr>
              <a:t>EE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43682" y="6543929"/>
            <a:ext cx="113855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𝑹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7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+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𝑹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45">
                <a:latin typeface="Cambria Math"/>
                <a:cs typeface="Cambria Math"/>
              </a:rPr>
              <a:t>�</a:t>
            </a:r>
            <a:r>
              <a:rPr dirty="0" smtClean="0" baseline="13888" sz="2100" spc="0">
                <a:latin typeface="Cambria Math"/>
                <a:cs typeface="Cambria Math"/>
              </a:rPr>
              <a:t>⁄</a:t>
            </a:r>
            <a:r>
              <a:rPr dirty="0" smtClean="0" baseline="11904" sz="2100" spc="0">
                <a:latin typeface="Cambria Math"/>
                <a:cs typeface="Cambria Math"/>
              </a:rPr>
              <a:t>𝜷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84754" y="6515989"/>
            <a:ext cx="1263395" cy="0"/>
          </a:xfrm>
          <a:custGeom>
            <a:avLst/>
            <a:gdLst/>
            <a:ahLst/>
            <a:cxnLst/>
            <a:rect l="l" t="t" r="r" b="b"/>
            <a:pathLst>
              <a:path w="1263396" h="0">
                <a:moveTo>
                  <a:pt x="0" y="0"/>
                </a:moveTo>
                <a:lnTo>
                  <a:pt x="126339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627245" y="6388480"/>
            <a:ext cx="106807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500" y="6742048"/>
            <a:ext cx="5467350" cy="1078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 5-4: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8.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0"/>
              </a:spcBef>
            </a:pPr>
            <a:endParaRPr sz="800"/>
          </a:p>
          <a:p>
            <a:pPr algn="r" marR="73787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</a:t>
            </a:r>
            <a:r>
              <a:rPr dirty="0" smtClean="0" sz="1200" spc="10">
                <a:latin typeface="Times New Roman"/>
                <a:cs typeface="Times New Roman"/>
              </a:rPr>
              <a:t>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25"/>
              </a:spcBef>
            </a:pPr>
            <a:endParaRPr sz="750"/>
          </a:p>
          <a:p>
            <a:pPr marL="12700" marR="1164590">
              <a:lnSpc>
                <a:spcPct val="11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b)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(c).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7952485"/>
            <a:ext cx="734060" cy="341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TH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r>
              <a:rPr dirty="0" smtClean="0" baseline="-35714" sz="2100" spc="165">
                <a:latin typeface="Cambria Math"/>
                <a:cs typeface="Cambria Math"/>
              </a:rPr>
              <a:t>𝑅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40332" y="7815326"/>
            <a:ext cx="20574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45844" y="8157209"/>
            <a:ext cx="50101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51864" y="8078470"/>
            <a:ext cx="589788" cy="0"/>
          </a:xfrm>
          <a:custGeom>
            <a:avLst/>
            <a:gdLst/>
            <a:ahLst/>
            <a:cxnLst/>
            <a:rect l="l" t="t" r="r" b="b"/>
            <a:pathLst>
              <a:path w="589788" h="0">
                <a:moveTo>
                  <a:pt x="0" y="0"/>
                </a:moveTo>
                <a:lnTo>
                  <a:pt x="58978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336545" y="8078470"/>
            <a:ext cx="1150924" cy="0"/>
          </a:xfrm>
          <a:custGeom>
            <a:avLst/>
            <a:gdLst/>
            <a:ahLst/>
            <a:cxnLst/>
            <a:rect l="l" t="t" r="r" b="b"/>
            <a:pathLst>
              <a:path w="1150924" h="0">
                <a:moveTo>
                  <a:pt x="0" y="0"/>
                </a:moveTo>
                <a:lnTo>
                  <a:pt x="11509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264666" y="8069833"/>
            <a:ext cx="269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35714" sz="2100" spc="165">
                <a:latin typeface="Cambria Math"/>
                <a:cs typeface="Cambria Math"/>
              </a:rPr>
              <a:t>)</a:t>
            </a:r>
            <a:r>
              <a:rPr dirty="0" smtClean="0" baseline="35714" sz="2100" spc="-120">
                <a:latin typeface="Cambria Math"/>
                <a:cs typeface="Cambria Math"/>
              </a:rPr>
              <a:t> </a:t>
            </a:r>
            <a:r>
              <a:rPr dirty="0" smtClean="0" baseline="37698" sz="2100" spc="-292">
                <a:latin typeface="Cambria Math"/>
                <a:cs typeface="Cambria Math"/>
              </a:rPr>
              <a:t>�</a:t>
            </a:r>
            <a:r>
              <a:rPr dirty="0" smtClean="0" baseline="36111" sz="1500" spc="75">
                <a:latin typeface="Cambria Math"/>
                <a:cs typeface="Cambria Math"/>
              </a:rPr>
              <a:t>E</a:t>
            </a:r>
            <a:r>
              <a:rPr dirty="0" smtClean="0" baseline="36111" sz="1500" spc="82">
                <a:latin typeface="Cambria Math"/>
                <a:cs typeface="Cambria Math"/>
              </a:rPr>
              <a:t>E</a:t>
            </a:r>
            <a:r>
              <a:rPr dirty="0" smtClean="0" baseline="36111" sz="1500" spc="82">
                <a:latin typeface="Cambria Math"/>
                <a:cs typeface="Cambria Math"/>
              </a:rPr>
              <a:t> </a:t>
            </a:r>
            <a:r>
              <a:rPr dirty="0" smtClean="0" baseline="36111" sz="1500" spc="15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20">
                <a:latin typeface="Cambria Math"/>
                <a:cs typeface="Cambria Math"/>
              </a:rPr>
              <a:t> </a:t>
            </a:r>
            <a:r>
              <a:rPr dirty="0" smtClean="0" baseline="35714" sz="2100" spc="165">
                <a:latin typeface="Cambria Math"/>
                <a:cs typeface="Cambria Math"/>
              </a:rPr>
              <a:t>(</a:t>
            </a:r>
            <a:r>
              <a:rPr dirty="0" smtClean="0" sz="1400" spc="110">
                <a:latin typeface="Cambria Math"/>
                <a:cs typeface="Cambria Math"/>
              </a:rPr>
              <a:t>22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35714" sz="2100" spc="165">
                <a:latin typeface="Cambria Math"/>
                <a:cs typeface="Cambria Math"/>
              </a:rPr>
              <a:t>)</a:t>
            </a:r>
            <a:r>
              <a:rPr dirty="0" smtClean="0" baseline="35714" sz="2100" spc="-120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10</a:t>
            </a:r>
            <a:r>
              <a:rPr dirty="0" smtClean="0" baseline="37698" sz="2100" spc="7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V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674747" y="7815326"/>
            <a:ext cx="4762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22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4500" y="8306054"/>
            <a:ext cx="216535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TH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0.</a:t>
            </a:r>
            <a:r>
              <a:rPr dirty="0" smtClean="0" sz="1400" spc="-10">
                <a:latin typeface="Cambria Math"/>
                <a:cs typeface="Cambria Math"/>
              </a:rPr>
              <a:t>6</a:t>
            </a:r>
            <a:r>
              <a:rPr dirty="0" smtClean="0" sz="1400" spc="0">
                <a:latin typeface="Cambria Math"/>
                <a:cs typeface="Cambria Math"/>
              </a:rPr>
              <a:t>8</a:t>
            </a:r>
            <a:r>
              <a:rPr dirty="0" smtClean="0" sz="1400" spc="-10">
                <a:latin typeface="Cambria Math"/>
                <a:cs typeface="Cambria Math"/>
              </a:rPr>
              <a:t>8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6.88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4500" y="8671762"/>
            <a:ext cx="66865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r>
              <a:rPr dirty="0" smtClean="0" baseline="-16666" sz="1500" spc="82">
                <a:latin typeface="Cambria Math"/>
                <a:cs typeface="Cambria Math"/>
              </a:rPr>
              <a:t>TH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55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𝑅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78788" y="8536178"/>
            <a:ext cx="39751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80312" y="8878011"/>
            <a:ext cx="50101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86332" y="8799271"/>
            <a:ext cx="589788" cy="0"/>
          </a:xfrm>
          <a:custGeom>
            <a:avLst/>
            <a:gdLst/>
            <a:ahLst/>
            <a:cxnLst/>
            <a:rect l="l" t="t" r="r" b="b"/>
            <a:pathLst>
              <a:path w="589788" h="0">
                <a:moveTo>
                  <a:pt x="0" y="0"/>
                </a:moveTo>
                <a:lnTo>
                  <a:pt x="58978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807717" y="8799271"/>
            <a:ext cx="1195120" cy="0"/>
          </a:xfrm>
          <a:custGeom>
            <a:avLst/>
            <a:gdLst/>
            <a:ahLst/>
            <a:cxnLst/>
            <a:rect l="l" t="t" r="r" b="b"/>
            <a:pathLst>
              <a:path w="1195120" h="0">
                <a:moveTo>
                  <a:pt x="0" y="0"/>
                </a:moveTo>
                <a:lnTo>
                  <a:pt x="119512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199184" y="8671762"/>
            <a:ext cx="263398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25450">
              <a:lnSpc>
                <a:spcPts val="1440"/>
              </a:lnSpc>
              <a:tabLst>
                <a:tab pos="1852295" algn="l"/>
              </a:tabLst>
            </a:pPr>
            <a:r>
              <a:rPr dirty="0" smtClean="0" sz="1400">
                <a:latin typeface="Cambria Math"/>
                <a:cs typeface="Cambria Math"/>
              </a:rPr>
              <a:t>=	</a:t>
            </a: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6.88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175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𝑅22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95017" y="8536178"/>
            <a:ext cx="12217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4500" y="9023807"/>
            <a:ext cx="247396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–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558292"/>
            <a:ext cx="35369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2756" y="459231"/>
            <a:ext cx="123444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TH</a:t>
            </a:r>
            <a:r>
              <a:rPr dirty="0" smtClean="0" sz="1000" spc="55">
                <a:latin typeface="Cambria Math"/>
                <a:cs typeface="Cambria Math"/>
              </a:rPr>
              <a:t> </a:t>
            </a:r>
            <a:r>
              <a:rPr dirty="0" smtClean="0" sz="1000" spc="-7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+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BE</a:t>
            </a:r>
            <a:r>
              <a:rPr dirty="0" smtClean="0" sz="1000" spc="65">
                <a:latin typeface="Cambria Math"/>
                <a:cs typeface="Cambria Math"/>
              </a:rPr>
              <a:t> </a:t>
            </a:r>
            <a:r>
              <a:rPr dirty="0" smtClean="0" sz="1000" spc="-6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0">
                <a:latin typeface="Cambria Math"/>
                <a:cs typeface="Cambria Math"/>
              </a:rPr>
              <a:t>EE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5456" y="685800"/>
            <a:ext cx="1217675" cy="0"/>
          </a:xfrm>
          <a:custGeom>
            <a:avLst/>
            <a:gdLst/>
            <a:ahLst/>
            <a:cxnLst/>
            <a:rect l="l" t="t" r="r" b="b"/>
            <a:pathLst>
              <a:path w="1217676" h="0">
                <a:moveTo>
                  <a:pt x="0" y="0"/>
                </a:moveTo>
                <a:lnTo>
                  <a:pt x="121767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284729" y="685800"/>
            <a:ext cx="1676654" cy="0"/>
          </a:xfrm>
          <a:custGeom>
            <a:avLst/>
            <a:gdLst/>
            <a:ahLst/>
            <a:cxnLst/>
            <a:rect l="l" t="t" r="r" b="b"/>
            <a:pathLst>
              <a:path w="1676653" h="0">
                <a:moveTo>
                  <a:pt x="0" y="0"/>
                </a:moveTo>
                <a:lnTo>
                  <a:pt x="167665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193413" y="685800"/>
            <a:ext cx="1229867" cy="0"/>
          </a:xfrm>
          <a:custGeom>
            <a:avLst/>
            <a:gdLst/>
            <a:ahLst/>
            <a:cxnLst/>
            <a:rect l="l" t="t" r="r" b="b"/>
            <a:pathLst>
              <a:path w="1229867" h="0">
                <a:moveTo>
                  <a:pt x="0" y="0"/>
                </a:moveTo>
                <a:lnTo>
                  <a:pt x="1229867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89812" y="677164"/>
            <a:ext cx="55416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6.88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150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45.9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 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20">
                <a:latin typeface="Cambria Math"/>
                <a:cs typeface="Cambria Math"/>
              </a:rPr>
              <a:t> </a:t>
            </a:r>
            <a:r>
              <a:rPr dirty="0" smtClean="0" baseline="37698" sz="2100" spc="-7">
                <a:latin typeface="Cambria Math"/>
                <a:cs typeface="Cambria Math"/>
              </a:rPr>
              <a:t>−</a:t>
            </a:r>
            <a:r>
              <a:rPr dirty="0" smtClean="0" baseline="37698" sz="2100" spc="0">
                <a:latin typeface="Cambria Math"/>
                <a:cs typeface="Cambria Math"/>
              </a:rPr>
              <a:t>2.31</a:t>
            </a:r>
            <a:r>
              <a:rPr dirty="0" smtClean="0" baseline="37698" sz="2100" spc="-15">
                <a:latin typeface="Cambria Math"/>
                <a:cs typeface="Cambria Math"/>
              </a:rPr>
              <a:t> </a:t>
            </a:r>
            <a:r>
              <a:rPr dirty="0" smtClean="0" baseline="37698" sz="2100" spc="-7">
                <a:latin typeface="Cambria Math"/>
                <a:cs typeface="Cambria Math"/>
              </a:rPr>
              <a:t>mA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1064" y="764540"/>
            <a:ext cx="9906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2275" algn="l"/>
                <a:tab pos="804545" algn="l"/>
              </a:tabLst>
            </a:pP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55">
                <a:latin typeface="Cambria Math"/>
                <a:cs typeface="Cambria Math"/>
              </a:rPr>
              <a:t>	</a:t>
            </a:r>
            <a:r>
              <a:rPr dirty="0" smtClean="0" sz="1000" spc="55">
                <a:latin typeface="Cambria Math"/>
                <a:cs typeface="Cambria Math"/>
              </a:rPr>
              <a:t>TH</a:t>
            </a:r>
            <a:r>
              <a:rPr dirty="0" smtClean="0" sz="1000" spc="55">
                <a:latin typeface="Cambria Math"/>
                <a:cs typeface="Cambria Math"/>
              </a:rPr>
              <a:t>	</a:t>
            </a:r>
            <a:r>
              <a:rPr dirty="0" smtClean="0" sz="1000" spc="60">
                <a:latin typeface="Cambria Math"/>
                <a:cs typeface="Cambria Math"/>
              </a:rPr>
              <a:t>DC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97938" y="422656"/>
            <a:ext cx="28314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04720" algn="l"/>
              </a:tabLst>
            </a:pPr>
            <a:r>
              <a:rPr dirty="0" smtClean="0" sz="1400">
                <a:latin typeface="Cambria Math"/>
                <a:cs typeface="Cambria Math"/>
              </a:rPr>
              <a:t>6.88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	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2.42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884590"/>
            <a:ext cx="6885305" cy="2528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7780">
              <a:lnSpc>
                <a:spcPct val="1129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sis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from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ctr" marL="0">
              <a:lnSpc>
                <a:spcPct val="100000"/>
              </a:lnSpc>
              <a:spcBef>
                <a:spcPts val="225"/>
              </a:spcBef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2.31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  <a:p>
            <a:pPr algn="ctr" marL="1270">
              <a:lnSpc>
                <a:spcPct val="100000"/>
              </a:lnSpc>
              <a:spcBef>
                <a:spcPts val="204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2.</a:t>
            </a:r>
            <a:r>
              <a:rPr dirty="0" smtClean="0" sz="1400" spc="-10">
                <a:latin typeface="Cambria Math"/>
                <a:cs typeface="Cambria Math"/>
              </a:rPr>
              <a:t>3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2.2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5.08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algn="ctr" marL="1905">
              <a:lnSpc>
                <a:spcPct val="100000"/>
              </a:lnSpc>
              <a:spcBef>
                <a:spcPts val="215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8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𝑅</a:t>
            </a:r>
            <a:r>
              <a:rPr dirty="0" smtClean="0" baseline="-34722" sz="1200" spc="135">
                <a:latin typeface="Cambria Math"/>
                <a:cs typeface="Cambria Math"/>
              </a:rPr>
              <a:t>E</a:t>
            </a:r>
            <a:r>
              <a:rPr dirty="0" smtClean="0" baseline="-34722" sz="1200" spc="135">
                <a:latin typeface="Cambria Math"/>
                <a:cs typeface="Cambria Math"/>
              </a:rPr>
              <a:t>  </a:t>
            </a:r>
            <a:r>
              <a:rPr dirty="0" smtClean="0" baseline="-34722" sz="12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55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2.31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.0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7.68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algn="ctr" marL="0">
              <a:lnSpc>
                <a:spcPct val="100000"/>
              </a:lnSpc>
              <a:spcBef>
                <a:spcPts val="37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7.68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5.08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4"/>
              </a:spcBef>
            </a:pPr>
            <a:endParaRPr sz="800"/>
          </a:p>
          <a:p>
            <a:pPr algn="just" marL="12700" marR="12700">
              <a:lnSpc>
                <a:spcPct val="1114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40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-5:</a:t>
            </a:r>
            <a:r>
              <a:rPr dirty="0" smtClean="0" sz="1400" spc="-5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</a:t>
            </a:r>
            <a:r>
              <a:rPr dirty="0" smtClean="0" sz="1400" spc="-4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1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68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6666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20">
                <a:latin typeface="Cambria Math"/>
                <a:cs typeface="Cambria Math"/>
              </a:rPr>
              <a:t> 47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5">
                <a:latin typeface="Cambria Math"/>
                <a:cs typeface="Cambria Math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1.8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sz="1400" spc="0">
                <a:latin typeface="Cambria Math"/>
                <a:cs typeface="Cambria Math"/>
              </a:rPr>
              <a:t>, </a:t>
            </a:r>
            <a:r>
              <a:rPr dirty="0" smtClean="0" sz="1400" spc="-1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55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</a:t>
            </a:r>
            <a:r>
              <a:rPr dirty="0" smtClean="0" sz="1400" spc="-10">
                <a:latin typeface="Cambria Math"/>
                <a:cs typeface="Cambria Math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(a),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ch</a:t>
            </a:r>
            <a:r>
              <a:rPr dirty="0" smtClean="0" sz="1400" spc="0">
                <a:latin typeface="Times New Roman"/>
                <a:cs typeface="Times New Roman"/>
              </a:rPr>
              <a:t> 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n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endParaRPr sz="1400">
              <a:latin typeface="Times New Roman"/>
              <a:cs typeface="Times New Roman"/>
            </a:endParaRPr>
          </a:p>
          <a:p>
            <a:pPr algn="just" marL="12700" marR="4247515">
              <a:lnSpc>
                <a:spcPct val="100000"/>
              </a:lnSpc>
              <a:spcBef>
                <a:spcPts val="180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’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70584" y="3545966"/>
            <a:ext cx="732155" cy="341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TH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r>
              <a:rPr dirty="0" smtClean="0" baseline="-35714" sz="2100" spc="165">
                <a:latin typeface="Cambria Math"/>
                <a:cs typeface="Cambria Math"/>
              </a:rPr>
              <a:t>𝑅</a:t>
            </a:r>
            <a:endParaRPr baseline="-35714" sz="21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63014" y="3408807"/>
            <a:ext cx="21018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70050" y="3750690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76069" y="3671951"/>
            <a:ext cx="589788" cy="0"/>
          </a:xfrm>
          <a:custGeom>
            <a:avLst/>
            <a:gdLst/>
            <a:ahLst/>
            <a:cxnLst/>
            <a:rect l="l" t="t" r="r" b="b"/>
            <a:pathLst>
              <a:path w="589788" h="0">
                <a:moveTo>
                  <a:pt x="0" y="0"/>
                </a:moveTo>
                <a:lnTo>
                  <a:pt x="58978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790445" y="3663315"/>
            <a:ext cx="21939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35714" sz="2100" spc="165">
                <a:latin typeface="Cambria Math"/>
                <a:cs typeface="Cambria Math"/>
              </a:rPr>
              <a:t>)</a:t>
            </a:r>
            <a:r>
              <a:rPr dirty="0" smtClean="0" baseline="35714" sz="2100" spc="-135">
                <a:latin typeface="Cambria Math"/>
                <a:cs typeface="Cambria Math"/>
              </a:rPr>
              <a:t> </a:t>
            </a:r>
            <a:r>
              <a:rPr dirty="0" smtClean="0" baseline="37698" sz="2100" spc="-292">
                <a:latin typeface="Cambria Math"/>
                <a:cs typeface="Cambria Math"/>
              </a:rPr>
              <a:t>�</a:t>
            </a:r>
            <a:r>
              <a:rPr dirty="0" smtClean="0" baseline="36111" sz="1500" spc="82">
                <a:latin typeface="Cambria Math"/>
                <a:cs typeface="Cambria Math"/>
              </a:rPr>
              <a:t>C</a:t>
            </a:r>
            <a:r>
              <a:rPr dirty="0" smtClean="0" baseline="36111" sz="1500" spc="89">
                <a:latin typeface="Cambria Math"/>
                <a:cs typeface="Cambria Math"/>
              </a:rPr>
              <a:t>C</a:t>
            </a:r>
            <a:r>
              <a:rPr dirty="0" smtClean="0" baseline="36111" sz="1500" spc="89">
                <a:latin typeface="Cambria Math"/>
                <a:cs typeface="Cambria Math"/>
              </a:rPr>
              <a:t> </a:t>
            </a:r>
            <a:r>
              <a:rPr dirty="0" smtClean="0" baseline="36111" sz="1500" spc="37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baseline="35714" sz="2100" spc="165">
                <a:latin typeface="Cambria Math"/>
                <a:cs typeface="Cambria Math"/>
              </a:rPr>
              <a:t>(</a:t>
            </a:r>
            <a:r>
              <a:rPr dirty="0" smtClean="0" sz="1400" spc="110">
                <a:latin typeface="Cambria Math"/>
                <a:cs typeface="Cambria Math"/>
              </a:rPr>
              <a:t>68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73910" y="3750690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76142" y="3408807"/>
            <a:ext cx="4775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47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58135" y="3671951"/>
            <a:ext cx="1112519" cy="0"/>
          </a:xfrm>
          <a:custGeom>
            <a:avLst/>
            <a:gdLst/>
            <a:ahLst/>
            <a:cxnLst/>
            <a:rect l="l" t="t" r="r" b="b"/>
            <a:pathLst>
              <a:path w="1112519" h="0">
                <a:moveTo>
                  <a:pt x="0" y="0"/>
                </a:moveTo>
                <a:lnTo>
                  <a:pt x="111251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957954" y="3545966"/>
            <a:ext cx="28479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-15">
                <a:latin typeface="Cambria Math"/>
                <a:cs typeface="Cambria Math"/>
              </a:rPr>
              <a:t>.</a:t>
            </a:r>
            <a:r>
              <a:rPr dirty="0" smtClean="0" sz="1400" spc="0">
                <a:latin typeface="Cambria Math"/>
                <a:cs typeface="Cambria Math"/>
              </a:rPr>
              <a:t>40</a:t>
            </a:r>
            <a:r>
              <a:rPr dirty="0" smtClean="0" sz="1400" spc="-10">
                <a:latin typeface="Cambria Math"/>
                <a:cs typeface="Cambria Math"/>
              </a:rPr>
              <a:t>9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2.45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92782" y="4024503"/>
            <a:ext cx="66865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r>
              <a:rPr dirty="0" smtClean="0" baseline="-16666" sz="1500" spc="82">
                <a:latin typeface="Cambria Math"/>
                <a:cs typeface="Cambria Math"/>
              </a:rPr>
              <a:t>TH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𝑅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27147" y="3888866"/>
            <a:ext cx="39751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r>
              <a:rPr dirty="0" smtClean="0" baseline="-16666" sz="1500" spc="112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28670" y="4230751"/>
            <a:ext cx="50101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4655" algn="l"/>
              </a:tabLst>
            </a:pP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34691" y="4152010"/>
            <a:ext cx="589787" cy="0"/>
          </a:xfrm>
          <a:custGeom>
            <a:avLst/>
            <a:gdLst/>
            <a:ahLst/>
            <a:cxnLst/>
            <a:rect l="l" t="t" r="r" b="b"/>
            <a:pathLst>
              <a:path w="589787" h="0">
                <a:moveTo>
                  <a:pt x="0" y="0"/>
                </a:moveTo>
                <a:lnTo>
                  <a:pt x="58978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556127" y="4152010"/>
            <a:ext cx="1195120" cy="0"/>
          </a:xfrm>
          <a:custGeom>
            <a:avLst/>
            <a:gdLst/>
            <a:ahLst/>
            <a:cxnLst/>
            <a:rect l="l" t="t" r="r" b="b"/>
            <a:pathLst>
              <a:path w="1195120" h="0">
                <a:moveTo>
                  <a:pt x="0" y="0"/>
                </a:moveTo>
                <a:lnTo>
                  <a:pt x="119512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947542" y="4143375"/>
            <a:ext cx="263398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37698" sz="2100" spc="0">
                <a:latin typeface="Cambria Math"/>
                <a:cs typeface="Cambria Math"/>
              </a:rPr>
              <a:t>= </a:t>
            </a:r>
            <a:r>
              <a:rPr dirty="0" smtClean="0" baseline="37698" sz="2100" spc="14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68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+ 47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 </a:t>
            </a:r>
            <a:r>
              <a:rPr dirty="0" smtClean="0" sz="1400" spc="95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27.8</a:t>
            </a:r>
            <a:r>
              <a:rPr dirty="0" smtClean="0" baseline="37698" sz="2100" spc="-15">
                <a:latin typeface="Cambria Math"/>
                <a:cs typeface="Cambria Math"/>
              </a:rPr>
              <a:t> </a:t>
            </a:r>
            <a:r>
              <a:rPr dirty="0" smtClean="0" baseline="37698" sz="2100" spc="-7">
                <a:latin typeface="Cambria Math"/>
                <a:cs typeface="Cambria Math"/>
              </a:rPr>
              <a:t>k</a:t>
            </a:r>
            <a:r>
              <a:rPr dirty="0" smtClean="0" baseline="37698" sz="2100" spc="0">
                <a:latin typeface="Cambria Math"/>
                <a:cs typeface="Cambria Math"/>
              </a:rPr>
              <a:t>Ω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43427" y="3888866"/>
            <a:ext cx="12217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68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47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4500" y="4376546"/>
            <a:ext cx="247396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–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95552" y="4745354"/>
            <a:ext cx="51689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𝑅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74038" y="4609719"/>
            <a:ext cx="899794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TH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BE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84705" y="4951603"/>
            <a:ext cx="9906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2275" algn="l"/>
                <a:tab pos="804545" algn="l"/>
              </a:tabLst>
            </a:pP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55">
                <a:latin typeface="Cambria Math"/>
                <a:cs typeface="Cambria Math"/>
              </a:rPr>
              <a:t>	</a:t>
            </a:r>
            <a:r>
              <a:rPr dirty="0" smtClean="0" sz="1000" spc="55">
                <a:latin typeface="Cambria Math"/>
                <a:cs typeface="Cambria Math"/>
              </a:rPr>
              <a:t>TH</a:t>
            </a:r>
            <a:r>
              <a:rPr dirty="0" smtClean="0" sz="1000" spc="55">
                <a:latin typeface="Cambria Math"/>
                <a:cs typeface="Cambria Math"/>
              </a:rPr>
              <a:t>	</a:t>
            </a:r>
            <a:r>
              <a:rPr dirty="0" smtClean="0" sz="1000" spc="60">
                <a:latin typeface="Cambria Math"/>
                <a:cs typeface="Cambria Math"/>
              </a:rPr>
              <a:t>DC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11198" y="4864227"/>
            <a:ext cx="7023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486153" y="4872863"/>
            <a:ext cx="1083868" cy="0"/>
          </a:xfrm>
          <a:custGeom>
            <a:avLst/>
            <a:gdLst/>
            <a:ahLst/>
            <a:cxnLst/>
            <a:rect l="l" t="t" r="r" b="b"/>
            <a:pathLst>
              <a:path w="1083868" h="0">
                <a:moveTo>
                  <a:pt x="0" y="0"/>
                </a:moveTo>
                <a:lnTo>
                  <a:pt x="108386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800223" y="4872863"/>
            <a:ext cx="1579118" cy="0"/>
          </a:xfrm>
          <a:custGeom>
            <a:avLst/>
            <a:gdLst/>
            <a:ahLst/>
            <a:cxnLst/>
            <a:rect l="l" t="t" r="r" b="b"/>
            <a:pathLst>
              <a:path w="1579118" h="0">
                <a:moveTo>
                  <a:pt x="0" y="0"/>
                </a:moveTo>
                <a:lnTo>
                  <a:pt x="157911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610989" y="4872863"/>
            <a:ext cx="1193596" cy="0"/>
          </a:xfrm>
          <a:custGeom>
            <a:avLst/>
            <a:gdLst/>
            <a:ahLst/>
            <a:cxnLst/>
            <a:rect l="l" t="t" r="r" b="b"/>
            <a:pathLst>
              <a:path w="1193596" h="0">
                <a:moveTo>
                  <a:pt x="0" y="0"/>
                </a:moveTo>
                <a:lnTo>
                  <a:pt x="119359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606167" y="4864227"/>
            <a:ext cx="40735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7698" sz="210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27.8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2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75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2.2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371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 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20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1.23</a:t>
            </a:r>
            <a:r>
              <a:rPr dirty="0" smtClean="0" baseline="37698" sz="2100" spc="-15">
                <a:latin typeface="Cambria Math"/>
                <a:cs typeface="Cambria Math"/>
              </a:rPr>
              <a:t> </a:t>
            </a:r>
            <a:r>
              <a:rPr dirty="0" smtClean="0" baseline="37698" sz="2100" spc="-7">
                <a:latin typeface="Cambria Math"/>
                <a:cs typeface="Cambria Math"/>
              </a:rPr>
              <a:t>mA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36291" y="4609719"/>
            <a:ext cx="26250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31060" algn="l"/>
              </a:tabLst>
            </a:pP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2.</a:t>
            </a:r>
            <a:r>
              <a:rPr dirty="0" smtClean="0" sz="1400" spc="-10">
                <a:latin typeface="Cambria Math"/>
                <a:cs typeface="Cambria Math"/>
              </a:rPr>
              <a:t>4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	</a:t>
            </a:r>
            <a:r>
              <a:rPr dirty="0" smtClean="0" sz="1400" spc="0">
                <a:latin typeface="Cambria Math"/>
                <a:cs typeface="Cambria Math"/>
              </a:rPr>
              <a:t>3.15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4500" y="5098922"/>
            <a:ext cx="6885305" cy="287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From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can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algn="ctr" marL="0">
              <a:lnSpc>
                <a:spcPct val="100000"/>
              </a:lnSpc>
              <a:spcBef>
                <a:spcPts val="229"/>
              </a:spcBef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1.23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  <a:p>
            <a:pPr algn="ctr" marL="635">
              <a:lnSpc>
                <a:spcPct val="100000"/>
              </a:lnSpc>
              <a:spcBef>
                <a:spcPts val="20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8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𝑅</a:t>
            </a:r>
            <a:r>
              <a:rPr dirty="0" smtClean="0" baseline="-34722" sz="1200" spc="135">
                <a:latin typeface="Cambria Math"/>
                <a:cs typeface="Cambria Math"/>
              </a:rPr>
              <a:t>C</a:t>
            </a:r>
            <a:r>
              <a:rPr dirty="0" smtClean="0" baseline="-34722" sz="1200" spc="135">
                <a:latin typeface="Cambria Math"/>
                <a:cs typeface="Cambria Math"/>
              </a:rPr>
              <a:t>  </a:t>
            </a:r>
            <a:r>
              <a:rPr dirty="0" smtClean="0" baseline="-34722" sz="12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72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6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1.</a:t>
            </a:r>
            <a:r>
              <a:rPr dirty="0" smtClean="0" sz="1400" spc="-10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-15">
                <a:latin typeface="Cambria Math"/>
                <a:cs typeface="Cambria Math"/>
              </a:rPr>
              <a:t>A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1.8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3.79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algn="ctr" marL="635">
              <a:lnSpc>
                <a:spcPct val="100000"/>
              </a:lnSpc>
              <a:spcBef>
                <a:spcPts val="395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8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𝑅</a:t>
            </a:r>
            <a:r>
              <a:rPr dirty="0" smtClean="0" baseline="-34722" sz="1200" spc="135">
                <a:latin typeface="Cambria Math"/>
                <a:cs typeface="Cambria Math"/>
              </a:rPr>
              <a:t>E</a:t>
            </a:r>
            <a:r>
              <a:rPr dirty="0" smtClean="0" baseline="-34722" sz="1200" spc="135">
                <a:latin typeface="Cambria Math"/>
                <a:cs typeface="Cambria Math"/>
              </a:rPr>
              <a:t>  </a:t>
            </a:r>
            <a:r>
              <a:rPr dirty="0" smtClean="0" baseline="-34722" sz="12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6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5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5">
                <a:latin typeface="Cambria Math"/>
                <a:cs typeface="Cambria Math"/>
              </a:rPr>
              <a:t>.</a:t>
            </a:r>
            <a:r>
              <a:rPr dirty="0" smtClean="0" sz="1400" spc="0">
                <a:latin typeface="Cambria Math"/>
                <a:cs typeface="Cambria Math"/>
              </a:rPr>
              <a:t>23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-15">
                <a:latin typeface="Cambria Math"/>
                <a:cs typeface="Cambria Math"/>
              </a:rPr>
              <a:t>.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2.71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algn="ctr" marL="1270">
              <a:lnSpc>
                <a:spcPct val="100000"/>
              </a:lnSpc>
              <a:spcBef>
                <a:spcPts val="37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3.79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2.71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1.08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6FC0"/>
                </a:solidFill>
                <a:latin typeface="Times New Roman"/>
                <a:cs typeface="Times New Roman"/>
              </a:rPr>
              <a:t>5.3 Ot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er 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et</a:t>
            </a:r>
            <a:r>
              <a:rPr dirty="0" smtClean="0" sz="1400" spc="-15" b="1">
                <a:solidFill>
                  <a:srgbClr val="006FC0"/>
                </a:solidFill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ods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9"/>
              </a:spcBef>
            </a:pPr>
            <a:endParaRPr sz="950"/>
          </a:p>
          <a:p>
            <a:pPr marL="241300" indent="-228600">
              <a:lnSpc>
                <a:spcPct val="1000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ur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3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marR="12700" indent="-228600">
              <a:lnSpc>
                <a:spcPct val="110700"/>
              </a:lnSpc>
              <a:spcBef>
                <a:spcPts val="25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itter</a:t>
            </a:r>
            <a:r>
              <a:rPr dirty="0" smtClean="0" sz="1400" spc="14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B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1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r>
              <a:rPr dirty="0" smtClean="0" sz="1400" spc="13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0">
                <a:latin typeface="Times New Roman"/>
                <a:cs typeface="Times New Roman"/>
              </a:rPr>
              <a:t> 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5240" indent="-227329">
              <a:lnSpc>
                <a:spcPts val="1870"/>
              </a:lnSpc>
              <a:spcBef>
                <a:spcPts val="75"/>
              </a:spcBef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key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</a:t>
            </a:r>
            <a:r>
              <a:rPr dirty="0" smtClean="0" sz="1400" spc="5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pn</a:t>
            </a:r>
            <a:r>
              <a:rPr dirty="0" smtClean="0" sz="1400" spc="-1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39442" y="8080502"/>
            <a:ext cx="54229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𝑰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 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𝑹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593975" y="7944866"/>
            <a:ext cx="918844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𝑽</a:t>
            </a:r>
            <a:r>
              <a:rPr dirty="0" smtClean="0" baseline="-16666" sz="1500" spc="-22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𝑽</a:t>
            </a:r>
            <a:r>
              <a:rPr dirty="0" smtClean="0" baseline="-16666" sz="1500" spc="-22">
                <a:latin typeface="Cambria Math"/>
                <a:cs typeface="Cambria Math"/>
              </a:rPr>
              <a:t>��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656458" y="8286750"/>
            <a:ext cx="10033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76854" y="8199373"/>
            <a:ext cx="6343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074035" y="8286750"/>
            <a:ext cx="5029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3215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544191" y="8208009"/>
            <a:ext cx="1027176" cy="0"/>
          </a:xfrm>
          <a:custGeom>
            <a:avLst/>
            <a:gdLst/>
            <a:ahLst/>
            <a:cxnLst/>
            <a:rect l="l" t="t" r="r" b="b"/>
            <a:pathLst>
              <a:path w="1027176" h="0">
                <a:moveTo>
                  <a:pt x="0" y="0"/>
                </a:moveTo>
                <a:lnTo>
                  <a:pt x="102717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567809" y="8080502"/>
            <a:ext cx="1066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Equ</a:t>
            </a:r>
            <a:r>
              <a:rPr dirty="0" smtClean="0" sz="1400" spc="-15">
                <a:latin typeface="Cambria Math"/>
                <a:cs typeface="Cambria Math"/>
              </a:rPr>
              <a:t>a</a:t>
            </a:r>
            <a:r>
              <a:rPr dirty="0" smtClean="0" sz="1400" spc="0">
                <a:latin typeface="Cambria Math"/>
                <a:cs typeface="Cambria Math"/>
              </a:rPr>
              <a:t>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5–</a:t>
            </a:r>
            <a:r>
              <a:rPr dirty="0" smtClean="0" sz="1400" spc="-10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87523" y="8437117"/>
            <a:ext cx="2193290" cy="7740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8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𝑅</a:t>
            </a:r>
            <a:r>
              <a:rPr dirty="0" smtClean="0" baseline="-34722" sz="1200" spc="135">
                <a:latin typeface="Cambria Math"/>
                <a:cs typeface="Cambria Math"/>
              </a:rPr>
              <a:t>E</a:t>
            </a:r>
            <a:r>
              <a:rPr dirty="0" smtClean="0" baseline="-34722" sz="1200" spc="135">
                <a:latin typeface="Cambria Math"/>
                <a:cs typeface="Cambria Math"/>
              </a:rPr>
              <a:t>  </a:t>
            </a:r>
            <a:r>
              <a:rPr dirty="0" smtClean="0" baseline="-34722" sz="1200" spc="-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endParaRPr baseline="-16666" sz="1500">
              <a:latin typeface="Cambria Math"/>
              <a:cs typeface="Cambria Math"/>
            </a:endParaRPr>
          </a:p>
          <a:p>
            <a:pPr algn="ctr" marR="635">
              <a:lnSpc>
                <a:spcPct val="100000"/>
              </a:lnSpc>
              <a:spcBef>
                <a:spcPts val="38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</a:t>
            </a:r>
            <a:r>
              <a:rPr dirty="0" smtClean="0" baseline="-16666" sz="1500" spc="97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BE</a:t>
            </a:r>
            <a:endParaRPr baseline="-16666" sz="1500">
              <a:latin typeface="Cambria Math"/>
              <a:cs typeface="Cambria Math"/>
            </a:endParaRPr>
          </a:p>
          <a:p>
            <a:pPr algn="ctr" marR="1270">
              <a:lnSpc>
                <a:spcPct val="100000"/>
              </a:lnSpc>
              <a:spcBef>
                <a:spcPts val="204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8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𝑅</a:t>
            </a:r>
            <a:r>
              <a:rPr dirty="0" smtClean="0" baseline="-34722" sz="1200" spc="135">
                <a:latin typeface="Cambria Math"/>
                <a:cs typeface="Cambria Math"/>
              </a:rPr>
              <a:t>C</a:t>
            </a:r>
            <a:r>
              <a:rPr dirty="0" smtClean="0" baseline="-34722" sz="1200" spc="135">
                <a:latin typeface="Cambria Math"/>
                <a:cs typeface="Cambria Math"/>
              </a:rPr>
              <a:t>  </a:t>
            </a:r>
            <a:r>
              <a:rPr dirty="0" smtClean="0" baseline="-34722" sz="12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45691" y="297179"/>
            <a:ext cx="5205984" cy="3058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600700" y="3957828"/>
            <a:ext cx="1780031" cy="26273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294376" y="6922007"/>
            <a:ext cx="1848612" cy="28072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3312286"/>
            <a:ext cx="6884034" cy="1845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76200" marR="76200" indent="0">
              <a:lnSpc>
                <a:spcPct val="102499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9</a:t>
            </a:r>
            <a:r>
              <a:rPr dirty="0" smtClean="0" sz="1200" spc="0">
                <a:latin typeface="Times New Roman"/>
                <a:cs typeface="Times New Roman"/>
              </a:rPr>
              <a:t>: An 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10" i="1">
                <a:latin typeface="Times New Roman"/>
                <a:cs typeface="Times New Roman"/>
              </a:rPr>
              <a:t>p</a:t>
            </a:r>
            <a:r>
              <a:rPr dirty="0" smtClean="0" sz="1200" spc="0" i="1">
                <a:latin typeface="Times New Roman"/>
                <a:cs typeface="Times New Roman"/>
              </a:rPr>
              <a:t>n </a:t>
            </a:r>
            <a:r>
              <a:rPr dirty="0" smtClean="0" sz="1200" spc="0">
                <a:latin typeface="Times New Roman"/>
                <a:cs typeface="Times New Roman"/>
              </a:rPr>
              <a:t>transistor 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ith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mitt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bi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s. Pola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ities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pnp 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nsistor. Sin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subsc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ipts</a:t>
            </a:r>
            <a:r>
              <a:rPr dirty="0" smtClean="0" sz="1200" spc="0">
                <a:latin typeface="Times New Roman"/>
                <a:cs typeface="Times New Roman"/>
              </a:rPr>
              <a:t> indi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 volt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with 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to gr</a:t>
            </a:r>
            <a:r>
              <a:rPr dirty="0" smtClean="0" sz="1200" spc="-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und.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6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114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6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10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4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4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≅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≅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6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"/>
              </a:spcBef>
            </a:pPr>
            <a:endParaRPr sz="1000"/>
          </a:p>
          <a:p>
            <a:pPr marL="441896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9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≅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5271389"/>
            <a:ext cx="35369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2756" y="5135498"/>
            <a:ext cx="87376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5844" y="5390260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7096" y="5477636"/>
            <a:ext cx="10668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5">
                <a:latin typeface="Cambria Math"/>
                <a:cs typeface="Cambria Math"/>
              </a:rPr>
              <a:t>E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35456" y="5398896"/>
            <a:ext cx="847344" cy="0"/>
          </a:xfrm>
          <a:custGeom>
            <a:avLst/>
            <a:gdLst/>
            <a:ahLst/>
            <a:cxnLst/>
            <a:rect l="l" t="t" r="r" b="b"/>
            <a:pathLst>
              <a:path w="847344" h="0">
                <a:moveTo>
                  <a:pt x="0" y="0"/>
                </a:moveTo>
                <a:lnTo>
                  <a:pt x="84734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718817" y="5271389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00173" y="5135498"/>
            <a:ext cx="12414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−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15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81173" y="5390260"/>
            <a:ext cx="4781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12873" y="5398896"/>
            <a:ext cx="1213408" cy="0"/>
          </a:xfrm>
          <a:custGeom>
            <a:avLst/>
            <a:gdLst/>
            <a:ahLst/>
            <a:cxnLst/>
            <a:rect l="l" t="t" r="r" b="b"/>
            <a:pathLst>
              <a:path w="1213408" h="0">
                <a:moveTo>
                  <a:pt x="0" y="0"/>
                </a:moveTo>
                <a:lnTo>
                  <a:pt x="121340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359530" y="5398896"/>
            <a:ext cx="449579" cy="0"/>
          </a:xfrm>
          <a:custGeom>
            <a:avLst/>
            <a:gdLst/>
            <a:ahLst/>
            <a:cxnLst/>
            <a:rect l="l" t="t" r="r" b="b"/>
            <a:pathLst>
              <a:path w="449579" h="0">
                <a:moveTo>
                  <a:pt x="0" y="0"/>
                </a:moveTo>
                <a:lnTo>
                  <a:pt x="44957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163951" y="5135498"/>
            <a:ext cx="1423035" cy="479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8920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14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ts val="1245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10</a:t>
            </a:r>
            <a:r>
              <a:rPr dirty="0" smtClean="0" baseline="-37698" sz="2100" spc="-15">
                <a:latin typeface="Cambria Math"/>
                <a:cs typeface="Cambria Math"/>
              </a:rPr>
              <a:t> </a:t>
            </a:r>
            <a:r>
              <a:rPr dirty="0" smtClean="0" baseline="-37698" sz="2100" spc="-7">
                <a:latin typeface="Cambria Math"/>
                <a:cs typeface="Cambria Math"/>
              </a:rPr>
              <a:t>k</a:t>
            </a:r>
            <a:r>
              <a:rPr dirty="0" smtClean="0" baseline="-37698" sz="2100" spc="0">
                <a:latin typeface="Cambria Math"/>
                <a:cs typeface="Cambria Math"/>
              </a:rPr>
              <a:t>Ω</a:t>
            </a:r>
            <a:r>
              <a:rPr dirty="0" smtClean="0" baseline="-3769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4500" y="5626480"/>
            <a:ext cx="6885940" cy="2074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𝑅</a:t>
            </a:r>
            <a:r>
              <a:rPr dirty="0" smtClean="0" baseline="-34722" sz="1200" spc="135">
                <a:latin typeface="Cambria Math"/>
                <a:cs typeface="Cambria Math"/>
              </a:rPr>
              <a:t>C</a:t>
            </a:r>
            <a:r>
              <a:rPr dirty="0" smtClean="0" baseline="-34722" sz="1200" spc="135">
                <a:latin typeface="Cambria Math"/>
                <a:cs typeface="Cambria Math"/>
              </a:rPr>
              <a:t>  </a:t>
            </a:r>
            <a:r>
              <a:rPr dirty="0" smtClean="0" baseline="-34722" sz="12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+</a:t>
            </a:r>
            <a:r>
              <a:rPr dirty="0" smtClean="0" sz="1400" spc="0">
                <a:latin typeface="Cambria Math"/>
                <a:cs typeface="Cambria Math"/>
              </a:rPr>
              <a:t>15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1.4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4</a:t>
            </a:r>
            <a:r>
              <a:rPr dirty="0" smtClean="0" sz="1400" spc="0">
                <a:latin typeface="Cambria Math"/>
                <a:cs typeface="Cambria Math"/>
              </a:rPr>
              <a:t>.7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8.4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8.4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9.4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56"/>
              </a:spcBef>
            </a:pPr>
            <a:endParaRPr sz="1400"/>
          </a:p>
          <a:p>
            <a:pPr marL="12700" marR="12700">
              <a:lnSpc>
                <a:spcPct val="1114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6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5" b="1">
                <a:latin typeface="Times New Roman"/>
                <a:cs typeface="Times New Roman"/>
              </a:rPr>
              <a:t>7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how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9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if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aced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"/>
              </a:spcBef>
            </a:pPr>
            <a:endParaRPr sz="1000"/>
          </a:p>
          <a:p>
            <a:pPr marL="450913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URE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7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 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500" y="7854950"/>
            <a:ext cx="1072515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6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1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𝐼</a:t>
            </a: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55">
                <a:latin typeface="Cambria Math"/>
                <a:cs typeface="Cambria Math"/>
              </a:rPr>
              <a:t> </a:t>
            </a:r>
            <a:r>
              <a:rPr dirty="0" smtClean="0" sz="1000" spc="1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𝑅</a:t>
            </a:r>
            <a:endParaRPr baseline="-25793" sz="21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39925" y="7682738"/>
            <a:ext cx="88328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BE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88694" y="8024621"/>
            <a:ext cx="89789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2275" algn="l"/>
                <a:tab pos="711835" algn="l"/>
              </a:tabLst>
            </a:pP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55">
                <a:latin typeface="Cambria Math"/>
                <a:cs typeface="Cambria Math"/>
              </a:rPr>
              <a:t>	</a:t>
            </a:r>
            <a:r>
              <a:rPr dirty="0" smtClean="0" sz="1000" spc="65">
                <a:latin typeface="Cambria Math"/>
                <a:cs typeface="Cambria Math"/>
              </a:rPr>
              <a:t>B</a:t>
            </a:r>
            <a:r>
              <a:rPr dirty="0" smtClean="0" sz="1000" spc="65">
                <a:latin typeface="Cambria Math"/>
                <a:cs typeface="Cambria Math"/>
              </a:rPr>
              <a:t>	</a:t>
            </a:r>
            <a:r>
              <a:rPr dirty="0" smtClean="0" sz="1000" spc="60">
                <a:latin typeface="Cambria Math"/>
                <a:cs typeface="Cambria Math"/>
              </a:rPr>
              <a:t>DC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390141" y="7945882"/>
            <a:ext cx="990599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59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612770" y="7945882"/>
            <a:ext cx="1505966" cy="0"/>
          </a:xfrm>
          <a:custGeom>
            <a:avLst/>
            <a:gdLst/>
            <a:ahLst/>
            <a:cxnLst/>
            <a:rect l="l" t="t" r="r" b="b"/>
            <a:pathLst>
              <a:path w="1505966" h="0">
                <a:moveTo>
                  <a:pt x="0" y="0"/>
                </a:moveTo>
                <a:lnTo>
                  <a:pt x="150596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615186" y="7937245"/>
            <a:ext cx="33782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2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100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20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1.37</a:t>
            </a:r>
            <a:r>
              <a:rPr dirty="0" smtClean="0" baseline="37698" sz="2100" spc="-15">
                <a:latin typeface="Cambria Math"/>
                <a:cs typeface="Cambria Math"/>
              </a:rPr>
              <a:t> </a:t>
            </a:r>
            <a:r>
              <a:rPr dirty="0" smtClean="0" baseline="37698" sz="2100" spc="-7">
                <a:latin typeface="Cambria Math"/>
                <a:cs typeface="Cambria Math"/>
              </a:rPr>
              <a:t>mA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97607" y="7682738"/>
            <a:ext cx="13373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15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4500" y="8173466"/>
            <a:ext cx="4330065" cy="1017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C</a:t>
            </a:r>
            <a:r>
              <a:rPr dirty="0" smtClean="0" baseline="-16666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44">
                <a:latin typeface="Cambria Math"/>
                <a:cs typeface="Cambria Math"/>
              </a:rPr>
              <a:t>1</a:t>
            </a:r>
            <a:r>
              <a:rPr dirty="0" smtClean="0" baseline="-16666" sz="1500" spc="67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1.</a:t>
            </a:r>
            <a:r>
              <a:rPr dirty="0" smtClean="0" sz="1400" spc="-10">
                <a:latin typeface="Cambria Math"/>
                <a:cs typeface="Cambria Math"/>
              </a:rPr>
              <a:t>3</a:t>
            </a:r>
            <a:r>
              <a:rPr dirty="0" smtClean="0" sz="1400" spc="0">
                <a:latin typeface="Cambria Math"/>
                <a:cs typeface="Cambria Math"/>
              </a:rPr>
              <a:t>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4.7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8.56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6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5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1.37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1.3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04">
                <a:latin typeface="Cambria Math"/>
                <a:cs typeface="Cambria Math"/>
              </a:rPr>
              <a:t>E</a:t>
            </a:r>
            <a:r>
              <a:rPr dirty="0" smtClean="0" baseline="-16666" sz="1500" spc="0">
                <a:latin typeface="Cambria Math"/>
                <a:cs typeface="Cambria Math"/>
              </a:rPr>
              <a:t>(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11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8.56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1.3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9.83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</a:t>
            </a:r>
            <a:r>
              <a:rPr dirty="0" smtClean="0" sz="1400" spc="-15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04388" y="4725923"/>
            <a:ext cx="1642872" cy="22311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382767" y="7280147"/>
            <a:ext cx="1766315" cy="2447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13661" y="608583"/>
            <a:ext cx="1070610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3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≅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𝐼</a:t>
            </a: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55">
                <a:latin typeface="Cambria Math"/>
                <a:cs typeface="Cambria Math"/>
              </a:rPr>
              <a:t> </a:t>
            </a:r>
            <a:r>
              <a:rPr dirty="0" smtClean="0" sz="1000" spc="1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𝑅</a:t>
            </a:r>
            <a:endParaRPr baseline="-25793" sz="21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7691" y="436371"/>
            <a:ext cx="88455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−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97">
                <a:latin typeface="Cambria Math"/>
                <a:cs typeface="Cambria Math"/>
              </a:rPr>
              <a:t>BE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56458" y="778256"/>
            <a:ext cx="8991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3545" algn="l"/>
                <a:tab pos="713105" algn="l"/>
              </a:tabLst>
            </a:pP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55">
                <a:latin typeface="Cambria Math"/>
                <a:cs typeface="Cambria Math"/>
              </a:rPr>
              <a:t>	</a:t>
            </a:r>
            <a:r>
              <a:rPr dirty="0" smtClean="0" sz="1000" spc="65">
                <a:latin typeface="Cambria Math"/>
                <a:cs typeface="Cambria Math"/>
              </a:rPr>
              <a:t>B</a:t>
            </a:r>
            <a:r>
              <a:rPr dirty="0" smtClean="0" sz="1000" spc="65">
                <a:latin typeface="Cambria Math"/>
                <a:cs typeface="Cambria Math"/>
              </a:rPr>
              <a:t>	</a:t>
            </a:r>
            <a:r>
              <a:rPr dirty="0" smtClean="0" sz="1000" spc="60">
                <a:latin typeface="Cambria Math"/>
                <a:cs typeface="Cambria Math"/>
              </a:rPr>
              <a:t>DC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57907" y="699516"/>
            <a:ext cx="990599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59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780154" y="699516"/>
            <a:ext cx="1505965" cy="0"/>
          </a:xfrm>
          <a:custGeom>
            <a:avLst/>
            <a:gdLst/>
            <a:ahLst/>
            <a:cxnLst/>
            <a:rect l="l" t="t" r="r" b="b"/>
            <a:pathLst>
              <a:path w="1505965" h="0">
                <a:moveTo>
                  <a:pt x="0" y="0"/>
                </a:moveTo>
                <a:lnTo>
                  <a:pt x="150596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784475" y="690880"/>
            <a:ext cx="33782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2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200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1.38</a:t>
            </a:r>
            <a:r>
              <a:rPr dirty="0" smtClean="0" baseline="37698" sz="2100" spc="7">
                <a:latin typeface="Cambria Math"/>
                <a:cs typeface="Cambria Math"/>
              </a:rPr>
              <a:t> </a:t>
            </a:r>
            <a:r>
              <a:rPr dirty="0" smtClean="0" baseline="37698" sz="2100" spc="-7">
                <a:latin typeface="Cambria Math"/>
                <a:cs typeface="Cambria Math"/>
              </a:rPr>
              <a:t>mA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66515" y="436371"/>
            <a:ext cx="13360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15</a:t>
            </a:r>
            <a:r>
              <a:rPr dirty="0" smtClean="0" sz="1400" spc="-10">
                <a:latin typeface="Cambria Math"/>
                <a:cs typeface="Cambria Math"/>
              </a:rPr>
              <a:t>V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927354"/>
            <a:ext cx="5608955" cy="1017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9159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0">
                <a:latin typeface="Cambria Math"/>
                <a:cs typeface="Cambria Math"/>
              </a:rPr>
              <a:t>(</a:t>
            </a:r>
            <a:r>
              <a:rPr dirty="0" smtClean="0" baseline="-16666" sz="1500" spc="22">
                <a:latin typeface="Cambria Math"/>
                <a:cs typeface="Cambria Math"/>
              </a:rPr>
              <a:t>2</a:t>
            </a:r>
            <a:r>
              <a:rPr dirty="0" smtClean="0" baseline="-16666" sz="1500" spc="89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.</a:t>
            </a:r>
            <a:r>
              <a:rPr dirty="0" smtClean="0" sz="1400" spc="0">
                <a:latin typeface="Cambria Math"/>
                <a:cs typeface="Cambria Math"/>
              </a:rPr>
              <a:t>38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r>
              <a:rPr dirty="0" smtClean="0" sz="1400" spc="-15">
                <a:latin typeface="Cambria Math"/>
                <a:cs typeface="Cambria Math"/>
              </a:rPr>
              <a:t>.</a:t>
            </a:r>
            <a:r>
              <a:rPr dirty="0" smtClean="0" sz="1400" spc="0">
                <a:latin typeface="Cambria Math"/>
                <a:cs typeface="Cambria Math"/>
              </a:rPr>
              <a:t>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8.51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311275">
              <a:lnSpc>
                <a:spcPct val="100000"/>
              </a:lnSpc>
              <a:spcBef>
                <a:spcPts val="420"/>
              </a:spcBef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75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-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6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 </a:t>
            </a:r>
            <a:r>
              <a:rPr dirty="0" smtClean="0" sz="1400" spc="55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15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1.38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−</a:t>
            </a:r>
            <a:r>
              <a:rPr dirty="0" smtClean="0" sz="1400" spc="5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.2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04">
                <a:latin typeface="Cambria Math"/>
                <a:cs typeface="Cambria Math"/>
              </a:rPr>
              <a:t>E</a:t>
            </a:r>
            <a:r>
              <a:rPr dirty="0" smtClean="0" baseline="-16666" sz="1500" spc="0">
                <a:latin typeface="Cambria Math"/>
                <a:cs typeface="Cambria Math"/>
              </a:rPr>
              <a:t>(</a:t>
            </a:r>
            <a:r>
              <a:rPr dirty="0" smtClean="0" baseline="-16666" sz="1500" spc="22">
                <a:latin typeface="Cambria Math"/>
                <a:cs typeface="Cambria Math"/>
              </a:rPr>
              <a:t>2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11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E</a:t>
            </a:r>
            <a:r>
              <a:rPr dirty="0" smtClean="0" baseline="-16666" sz="1500" spc="82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8.51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1.2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9.71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0416" y="2073402"/>
            <a:ext cx="768350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%</a:t>
            </a:r>
            <a:r>
              <a:rPr dirty="0" smtClean="0" sz="1400" spc="0">
                <a:latin typeface="Cambria Math"/>
                <a:cs typeface="Cambria Math"/>
              </a:rPr>
              <a:t>∆𝐼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22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92554" y="1969769"/>
            <a:ext cx="87566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6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-9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𝐼</a:t>
            </a:r>
            <a:r>
              <a:rPr dirty="0" smtClean="0" sz="1000" spc="6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60777" y="2190750"/>
            <a:ext cx="933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17166" y="2278126"/>
            <a:ext cx="28384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6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05254" y="2199385"/>
            <a:ext cx="858316" cy="0"/>
          </a:xfrm>
          <a:custGeom>
            <a:avLst/>
            <a:gdLst/>
            <a:ahLst/>
            <a:cxnLst/>
            <a:rect l="l" t="t" r="r" b="b"/>
            <a:pathLst>
              <a:path w="858316" h="0">
                <a:moveTo>
                  <a:pt x="0" y="0"/>
                </a:moveTo>
                <a:lnTo>
                  <a:pt x="85831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752470" y="2073402"/>
            <a:ext cx="9690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220">
                <a:latin typeface="Cambria Math"/>
                <a:cs typeface="Cambria Math"/>
              </a:rPr>
              <a:t>)</a:t>
            </a:r>
            <a:r>
              <a:rPr dirty="0" smtClean="0" sz="1400" spc="220">
                <a:latin typeface="Cambria Math"/>
                <a:cs typeface="Cambria Math"/>
              </a:rPr>
              <a:t> 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%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95827" y="1936242"/>
            <a:ext cx="14973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1.38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1.37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16704" y="2190750"/>
            <a:ext cx="6559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1.37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708527" y="2199385"/>
            <a:ext cx="1470914" cy="0"/>
          </a:xfrm>
          <a:custGeom>
            <a:avLst/>
            <a:gdLst/>
            <a:ahLst/>
            <a:cxnLst/>
            <a:rect l="l" t="t" r="r" b="b"/>
            <a:pathLst>
              <a:path w="1470914" h="0">
                <a:moveTo>
                  <a:pt x="0" y="0"/>
                </a:moveTo>
                <a:lnTo>
                  <a:pt x="147091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168265" y="2073402"/>
            <a:ext cx="14573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100%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0.730%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2446781"/>
            <a:ext cx="2625725" cy="487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539875">
              <a:lnSpc>
                <a:spcPct val="100000"/>
              </a:lnSpc>
              <a:spcBef>
                <a:spcPts val="465"/>
              </a:spcBef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70">
                <a:latin typeface="Cambria Math"/>
                <a:cs typeface="Cambria Math"/>
              </a:rPr>
              <a:t>E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-89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70">
                <a:latin typeface="Cambria Math"/>
                <a:cs typeface="Cambria Math"/>
              </a:rPr>
              <a:t>E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16888" y="2823209"/>
            <a:ext cx="880744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%</a:t>
            </a:r>
            <a:r>
              <a:rPr dirty="0" smtClean="0" sz="1400" spc="0">
                <a:latin typeface="Cambria Math"/>
                <a:cs typeface="Cambria Math"/>
              </a:rPr>
              <a:t>∆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22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294889" y="2940557"/>
            <a:ext cx="1371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81757" y="3027933"/>
            <a:ext cx="36512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70">
                <a:latin typeface="Cambria Math"/>
                <a:cs typeface="Cambria Math"/>
              </a:rPr>
              <a:t>E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984501" y="2949194"/>
            <a:ext cx="1082344" cy="0"/>
          </a:xfrm>
          <a:custGeom>
            <a:avLst/>
            <a:gdLst/>
            <a:ahLst/>
            <a:cxnLst/>
            <a:rect l="l" t="t" r="r" b="b"/>
            <a:pathLst>
              <a:path w="1082344" h="0">
                <a:moveTo>
                  <a:pt x="0" y="0"/>
                </a:moveTo>
                <a:lnTo>
                  <a:pt x="10823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054223" y="2823209"/>
            <a:ext cx="36048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26615" algn="l"/>
              </a:tabLst>
            </a:pPr>
            <a:r>
              <a:rPr dirty="0" smtClean="0" sz="1400" spc="220">
                <a:latin typeface="Cambria Math"/>
                <a:cs typeface="Cambria Math"/>
              </a:rPr>
              <a:t>)</a:t>
            </a:r>
            <a:r>
              <a:rPr dirty="0" smtClean="0" sz="1400" spc="220">
                <a:latin typeface="Cambria Math"/>
                <a:cs typeface="Cambria Math"/>
              </a:rPr>
              <a:t> 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100%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r>
              <a:rPr dirty="0" smtClean="0" sz="1400" spc="110">
                <a:latin typeface="Cambria Math"/>
                <a:cs typeface="Cambria Math"/>
              </a:rPr>
              <a:t>	</a:t>
            </a: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%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1.22%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97578" y="2686050"/>
            <a:ext cx="11957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9.71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9.83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342257" y="2940557"/>
            <a:ext cx="5067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9.83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010278" y="2949194"/>
            <a:ext cx="1169212" cy="0"/>
          </a:xfrm>
          <a:custGeom>
            <a:avLst/>
            <a:gdLst/>
            <a:ahLst/>
            <a:cxnLst/>
            <a:rect l="l" t="t" r="r" b="b"/>
            <a:pathLst>
              <a:path w="1169212" h="0">
                <a:moveTo>
                  <a:pt x="0" y="0"/>
                </a:moveTo>
                <a:lnTo>
                  <a:pt x="11692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44500" y="3300603"/>
            <a:ext cx="6885305" cy="727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9395" indent="-227329">
              <a:lnSpc>
                <a:spcPct val="10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Ba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 B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r>
              <a:rPr dirty="0" smtClean="0" sz="1400" spc="-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beca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97">
                <a:latin typeface="Cambria Math"/>
                <a:cs typeface="Cambria Math"/>
              </a:rPr>
              <a:t>D</a:t>
            </a:r>
            <a:r>
              <a:rPr dirty="0" smtClean="0" baseline="-16666" sz="1500" spc="172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39395" marR="12700" indent="-227329">
              <a:lnSpc>
                <a:spcPct val="111400"/>
              </a:lnSpc>
              <a:buFont typeface="Wingdings"/>
              <a:buChar char=""/>
              <a:tabLst>
                <a:tab pos="239395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ts.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55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linear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depe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97">
                <a:latin typeface="Cambria Math"/>
                <a:cs typeface="Cambria Math"/>
              </a:rPr>
              <a:t>D</a:t>
            </a:r>
            <a:r>
              <a:rPr dirty="0" smtClean="0" baseline="-16666" sz="1500" spc="165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61133" y="4018407"/>
            <a:ext cx="137287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𝑽</a:t>
            </a:r>
            <a:r>
              <a:rPr dirty="0" smtClean="0" baseline="-16666" sz="1500" spc="-15">
                <a:latin typeface="Cambria Math"/>
                <a:cs typeface="Cambria Math"/>
              </a:rPr>
              <a:t>��</a:t>
            </a:r>
            <a:r>
              <a:rPr dirty="0" smtClean="0" baseline="-16666" sz="1500" spc="-15">
                <a:latin typeface="Cambria Math"/>
                <a:cs typeface="Cambria Math"/>
              </a:rPr>
              <a:t>  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𝑽</a:t>
            </a:r>
            <a:r>
              <a:rPr dirty="0" smtClean="0" baseline="-16666" sz="1500" spc="-15">
                <a:latin typeface="Cambria Math"/>
                <a:cs typeface="Cambria Math"/>
              </a:rPr>
              <a:t>��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𝑰</a:t>
            </a:r>
            <a:r>
              <a:rPr dirty="0" smtClean="0" baseline="-16666" sz="1500" spc="7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845942" y="4496434"/>
            <a:ext cx="766571" cy="0"/>
          </a:xfrm>
          <a:custGeom>
            <a:avLst/>
            <a:gdLst/>
            <a:ahLst/>
            <a:cxnLst/>
            <a:rect l="l" t="t" r="r" b="b"/>
            <a:pathLst>
              <a:path w="766572" h="0">
                <a:moveTo>
                  <a:pt x="0" y="0"/>
                </a:moveTo>
                <a:lnTo>
                  <a:pt x="76657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569333" y="4018407"/>
            <a:ext cx="1176020" cy="575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5–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  <a:spcBef>
                <a:spcPts val="80"/>
              </a:spcBef>
            </a:pPr>
            <a:endParaRPr sz="1000"/>
          </a:p>
          <a:p>
            <a:pPr marL="2286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</a:t>
            </a:r>
            <a:r>
              <a:rPr dirty="0" smtClean="0" sz="1400" spc="-10">
                <a:latin typeface="Cambria Math"/>
                <a:cs typeface="Cambria Math"/>
              </a:rPr>
              <a:t>u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0">
                <a:latin typeface="Cambria Math"/>
                <a:cs typeface="Cambria Math"/>
              </a:rPr>
              <a:t>ion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5</a:t>
            </a:r>
            <a:r>
              <a:rPr dirty="0" smtClean="0" sz="1400" spc="0">
                <a:latin typeface="Cambria Math"/>
                <a:cs typeface="Cambria Math"/>
              </a:rPr>
              <a:t>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29714" y="4370451"/>
            <a:ext cx="828675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𝑰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𝜷</a:t>
            </a:r>
            <a:r>
              <a:rPr dirty="0" smtClean="0" baseline="-16666" sz="1500" spc="-15">
                <a:latin typeface="Cambria Math"/>
                <a:cs typeface="Cambria Math"/>
              </a:rPr>
              <a:t>��</a:t>
            </a:r>
            <a:r>
              <a:rPr dirty="0" smtClean="0" baseline="-16666" sz="1500" spc="120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33242" y="4269866"/>
            <a:ext cx="78295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8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𝑽</a:t>
            </a:r>
            <a:r>
              <a:rPr dirty="0" smtClean="0" sz="1000" spc="-15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07563" y="4487798"/>
            <a:ext cx="1498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𝑹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32530" y="4575175"/>
            <a:ext cx="10985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99815" y="4370451"/>
            <a:ext cx="11366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1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16304" y="5763133"/>
            <a:ext cx="15906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5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12: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4500" y="6953946"/>
            <a:ext cx="6885940" cy="1294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14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-10" b="1">
                <a:latin typeface="Times New Roman"/>
                <a:cs typeface="Times New Roman"/>
              </a:rPr>
              <a:t>–</a:t>
            </a:r>
            <a:r>
              <a:rPr dirty="0" smtClean="0" sz="1400" spc="5" b="1">
                <a:latin typeface="Times New Roman"/>
                <a:cs typeface="Times New Roman"/>
              </a:rPr>
              <a:t>8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187">
                <a:latin typeface="Cambria Math"/>
                <a:cs typeface="Cambria Math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9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 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creases 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00.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8"/>
              </a:spcBef>
            </a:pPr>
            <a:endParaRPr sz="1000"/>
          </a:p>
          <a:p>
            <a:pPr marL="4166235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RE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155"/>
              </a:spcBef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44500" y="8386826"/>
            <a:ext cx="97536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65">
                <a:latin typeface="Cambria Math"/>
                <a:cs typeface="Cambria Math"/>
              </a:rPr>
              <a:t>C</a:t>
            </a:r>
            <a:r>
              <a:rPr dirty="0" smtClean="0" sz="1000" spc="-15">
                <a:latin typeface="Cambria Math"/>
                <a:cs typeface="Cambria Math"/>
              </a:rPr>
              <a:t>(</a:t>
            </a:r>
            <a:r>
              <a:rPr dirty="0" smtClean="0" sz="1000" spc="30">
                <a:latin typeface="Cambria Math"/>
                <a:cs typeface="Cambria Math"/>
              </a:rPr>
              <a:t>1</a:t>
            </a:r>
            <a:r>
              <a:rPr dirty="0" smtClean="0" sz="1000" spc="-5">
                <a:latin typeface="Cambria Math"/>
                <a:cs typeface="Cambria Math"/>
              </a:rPr>
              <a:t>)</a:t>
            </a:r>
            <a:r>
              <a:rPr dirty="0" smtClean="0" sz="1000" spc="-5">
                <a:latin typeface="Cambria Math"/>
                <a:cs typeface="Cambria Math"/>
              </a:rPr>
              <a:t>  </a:t>
            </a:r>
            <a:r>
              <a:rPr dirty="0" smtClean="0" baseline="11904" sz="2100" spc="-7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𝛽</a:t>
            </a:r>
            <a:r>
              <a:rPr dirty="0" smtClean="0" sz="1000" spc="60">
                <a:latin typeface="Cambria Math"/>
                <a:cs typeface="Cambria Math"/>
              </a:rPr>
              <a:t>DC</a:t>
            </a:r>
            <a:r>
              <a:rPr dirty="0" smtClean="0" sz="1000" spc="65">
                <a:latin typeface="Cambria Math"/>
                <a:cs typeface="Cambria Math"/>
              </a:rPr>
              <a:t> </a:t>
            </a:r>
            <a:r>
              <a:rPr dirty="0" smtClean="0" baseline="11904" sz="2100" spc="165">
                <a:latin typeface="Cambria Math"/>
                <a:cs typeface="Cambria Math"/>
              </a:rPr>
              <a:t>(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94205" y="8251190"/>
            <a:ext cx="74739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 </a:t>
            </a:r>
            <a:r>
              <a:rPr dirty="0" smtClean="0" sz="1000" spc="-6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BE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56333" y="8469121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67585" y="8556497"/>
            <a:ext cx="1117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65">
                <a:latin typeface="Cambria Math"/>
                <a:cs typeface="Cambria Math"/>
              </a:rPr>
              <a:t>B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406905" y="8477758"/>
            <a:ext cx="729995" cy="0"/>
          </a:xfrm>
          <a:custGeom>
            <a:avLst/>
            <a:gdLst/>
            <a:ahLst/>
            <a:cxnLst/>
            <a:rect l="l" t="t" r="r" b="b"/>
            <a:pathLst>
              <a:path w="729995" h="0">
                <a:moveTo>
                  <a:pt x="0" y="0"/>
                </a:moveTo>
                <a:lnTo>
                  <a:pt x="72999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2124201" y="8351773"/>
            <a:ext cx="7588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100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857626" y="8214614"/>
            <a:ext cx="9607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51175" y="8469121"/>
            <a:ext cx="5734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3</a:t>
            </a:r>
            <a:r>
              <a:rPr dirty="0" smtClean="0" sz="1400" spc="-10">
                <a:latin typeface="Cambria Math"/>
                <a:cs typeface="Cambria Math"/>
              </a:rPr>
              <a:t>3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870326" y="8477758"/>
            <a:ext cx="935736" cy="0"/>
          </a:xfrm>
          <a:custGeom>
            <a:avLst/>
            <a:gdLst/>
            <a:ahLst/>
            <a:cxnLst/>
            <a:rect l="l" t="t" r="r" b="b"/>
            <a:pathLst>
              <a:path w="935736" h="0">
                <a:moveTo>
                  <a:pt x="0" y="0"/>
                </a:moveTo>
                <a:lnTo>
                  <a:pt x="93573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3793363" y="8351773"/>
            <a:ext cx="97472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3.42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44500" y="8741867"/>
            <a:ext cx="1673860" cy="472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70">
                <a:latin typeface="Cambria Math"/>
                <a:cs typeface="Cambria Math"/>
              </a:rPr>
              <a:t>E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3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 </a:t>
            </a:r>
            <a:r>
              <a:rPr dirty="0" smtClean="0" sz="1000" spc="-5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𝐼</a:t>
            </a:r>
            <a:r>
              <a:rPr dirty="0" smtClean="0" sz="1000" spc="6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89">
                <a:latin typeface="Cambria Math"/>
                <a:cs typeface="Cambria Math"/>
              </a:rPr>
              <a:t>)</a:t>
            </a:r>
            <a:r>
              <a:rPr dirty="0" smtClean="0" baseline="11904" sz="2100" spc="0">
                <a:latin typeface="Cambria Math"/>
                <a:cs typeface="Cambria Math"/>
              </a:rPr>
              <a:t>𝑅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</a:t>
            </a:r>
            <a:r>
              <a:rPr dirty="0" smtClean="0" sz="1400" spc="-15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148585" y="8705291"/>
            <a:ext cx="28555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3.</a:t>
            </a:r>
            <a:r>
              <a:rPr dirty="0" smtClean="0" sz="1400" spc="-10">
                <a:latin typeface="Cambria Math"/>
                <a:cs typeface="Cambria Math"/>
              </a:rPr>
              <a:t>4</a:t>
            </a:r>
            <a:r>
              <a:rPr dirty="0" smtClean="0" sz="1400" spc="0">
                <a:latin typeface="Cambria Math"/>
                <a:cs typeface="Cambria Math"/>
              </a:rPr>
              <a:t>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-15">
                <a:latin typeface="Cambria Math"/>
                <a:cs typeface="Cambria Math"/>
              </a:rPr>
              <a:t>A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-10">
                <a:latin typeface="Cambria Math"/>
                <a:cs typeface="Cambria Math"/>
              </a:rPr>
              <a:t>6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10.1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8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69279" y="4393691"/>
            <a:ext cx="1473707" cy="2267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594868"/>
            <a:ext cx="97536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65">
                <a:latin typeface="Cambria Math"/>
                <a:cs typeface="Cambria Math"/>
              </a:rPr>
              <a:t>C</a:t>
            </a:r>
            <a:r>
              <a:rPr dirty="0" smtClean="0" sz="1000" spc="-15">
                <a:latin typeface="Cambria Math"/>
                <a:cs typeface="Cambria Math"/>
              </a:rPr>
              <a:t>(</a:t>
            </a:r>
            <a:r>
              <a:rPr dirty="0" smtClean="0" sz="1000" spc="30">
                <a:latin typeface="Cambria Math"/>
                <a:cs typeface="Cambria Math"/>
              </a:rPr>
              <a:t>2</a:t>
            </a:r>
            <a:r>
              <a:rPr dirty="0" smtClean="0" sz="1000" spc="-5">
                <a:latin typeface="Cambria Math"/>
                <a:cs typeface="Cambria Math"/>
              </a:rPr>
              <a:t>)</a:t>
            </a:r>
            <a:r>
              <a:rPr dirty="0" smtClean="0" sz="1000" spc="-5">
                <a:latin typeface="Cambria Math"/>
                <a:cs typeface="Cambria Math"/>
              </a:rPr>
              <a:t>  </a:t>
            </a:r>
            <a:r>
              <a:rPr dirty="0" smtClean="0" baseline="11904" sz="2100" spc="-7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𝛽</a:t>
            </a:r>
            <a:r>
              <a:rPr dirty="0" smtClean="0" sz="1000" spc="60">
                <a:latin typeface="Cambria Math"/>
                <a:cs typeface="Cambria Math"/>
              </a:rPr>
              <a:t>DC</a:t>
            </a:r>
            <a:r>
              <a:rPr dirty="0" smtClean="0" sz="1000" spc="65">
                <a:latin typeface="Cambria Math"/>
                <a:cs typeface="Cambria Math"/>
              </a:rPr>
              <a:t> </a:t>
            </a:r>
            <a:r>
              <a:rPr dirty="0" smtClean="0" baseline="11904" sz="2100" spc="165">
                <a:latin typeface="Cambria Math"/>
                <a:cs typeface="Cambria Math"/>
              </a:rPr>
              <a:t>(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4205" y="459231"/>
            <a:ext cx="74739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 </a:t>
            </a:r>
            <a:r>
              <a:rPr dirty="0" smtClean="0" sz="1000" spc="-6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BE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6333" y="677164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7585" y="764540"/>
            <a:ext cx="1117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65">
                <a:latin typeface="Cambria Math"/>
                <a:cs typeface="Cambria Math"/>
              </a:rPr>
              <a:t>B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06905" y="685800"/>
            <a:ext cx="729995" cy="0"/>
          </a:xfrm>
          <a:custGeom>
            <a:avLst/>
            <a:gdLst/>
            <a:ahLst/>
            <a:cxnLst/>
            <a:rect l="l" t="t" r="r" b="b"/>
            <a:pathLst>
              <a:path w="729995" h="0">
                <a:moveTo>
                  <a:pt x="0" y="0"/>
                </a:moveTo>
                <a:lnTo>
                  <a:pt x="72999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124201" y="559816"/>
            <a:ext cx="26441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81480" algn="l"/>
              </a:tabLst>
            </a:pP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200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r>
              <a:rPr dirty="0" smtClean="0" sz="1400" spc="110">
                <a:latin typeface="Cambria Math"/>
                <a:cs typeface="Cambria Math"/>
              </a:rPr>
              <a:t>	</a:t>
            </a: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6.84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57626" y="422656"/>
            <a:ext cx="9607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51175" y="677164"/>
            <a:ext cx="5734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3</a:t>
            </a:r>
            <a:r>
              <a:rPr dirty="0" smtClean="0" sz="1400" spc="-10">
                <a:latin typeface="Cambria Math"/>
                <a:cs typeface="Cambria Math"/>
              </a:rPr>
              <a:t>3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70326" y="685800"/>
            <a:ext cx="935736" cy="0"/>
          </a:xfrm>
          <a:custGeom>
            <a:avLst/>
            <a:gdLst/>
            <a:ahLst/>
            <a:cxnLst/>
            <a:rect l="l" t="t" r="r" b="b"/>
            <a:pathLst>
              <a:path w="935736" h="0">
                <a:moveTo>
                  <a:pt x="0" y="0"/>
                </a:moveTo>
                <a:lnTo>
                  <a:pt x="9357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4500" y="912114"/>
            <a:ext cx="4559935" cy="5086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04">
                <a:latin typeface="Cambria Math"/>
                <a:cs typeface="Cambria Math"/>
              </a:rPr>
              <a:t>E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30">
                <a:latin typeface="Cambria Math"/>
                <a:cs typeface="Cambria Math"/>
              </a:rPr>
              <a:t>2</a:t>
            </a:r>
            <a:r>
              <a:rPr dirty="0" smtClean="0" baseline="-13888" sz="1500" spc="-7">
                <a:latin typeface="Cambria Math"/>
                <a:cs typeface="Cambria Math"/>
              </a:rPr>
              <a:t>)</a:t>
            </a:r>
            <a:r>
              <a:rPr dirty="0" smtClean="0" baseline="-13888" sz="1500" spc="-7">
                <a:latin typeface="Cambria Math"/>
                <a:cs typeface="Cambria Math"/>
              </a:rPr>
              <a:t> </a:t>
            </a:r>
            <a:r>
              <a:rPr dirty="0" smtClean="0" baseline="-13888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C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22">
                <a:latin typeface="Cambria Math"/>
                <a:cs typeface="Cambria Math"/>
              </a:rPr>
              <a:t>2</a:t>
            </a:r>
            <a:r>
              <a:rPr dirty="0" smtClean="0" baseline="-13888" sz="1500" spc="89">
                <a:latin typeface="Cambria Math"/>
                <a:cs typeface="Cambria Math"/>
              </a:rPr>
              <a:t>)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6.</a:t>
            </a:r>
            <a:r>
              <a:rPr dirty="0" smtClean="0" sz="1400" spc="-10">
                <a:latin typeface="Cambria Math"/>
                <a:cs typeface="Cambria Math"/>
              </a:rPr>
              <a:t>8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-15">
                <a:latin typeface="Cambria Math"/>
                <a:cs typeface="Cambria Math"/>
              </a:rPr>
              <a:t>A</a:t>
            </a:r>
            <a:r>
              <a:rPr dirty="0" smtClean="0" baseline="1984" sz="2100" spc="7">
                <a:latin typeface="Cambria Math"/>
                <a:cs typeface="Cambria Math"/>
              </a:rPr>
              <a:t>)</a:t>
            </a:r>
            <a:r>
              <a:rPr dirty="0" smtClean="0" baseline="1984" sz="2100" spc="-1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-10">
                <a:latin typeface="Cambria Math"/>
                <a:cs typeface="Cambria Math"/>
              </a:rPr>
              <a:t>6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8.17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4623" y="1549145"/>
            <a:ext cx="768350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%∆𝐼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22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17066" y="1445514"/>
            <a:ext cx="87376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-9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1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𝐼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83766" y="1666493"/>
            <a:ext cx="9334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40154" y="1753869"/>
            <a:ext cx="28384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6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29766" y="1675129"/>
            <a:ext cx="858011" cy="0"/>
          </a:xfrm>
          <a:custGeom>
            <a:avLst/>
            <a:gdLst/>
            <a:ahLst/>
            <a:cxnLst/>
            <a:rect l="l" t="t" r="r" b="b"/>
            <a:pathLst>
              <a:path w="858012" h="0">
                <a:moveTo>
                  <a:pt x="0" y="0"/>
                </a:moveTo>
                <a:lnTo>
                  <a:pt x="85801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275077" y="1549145"/>
            <a:ext cx="96901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220">
                <a:latin typeface="Cambria Math"/>
                <a:cs typeface="Cambria Math"/>
              </a:rPr>
              <a:t>)</a:t>
            </a:r>
            <a:r>
              <a:rPr dirty="0" smtClean="0" sz="1400" spc="220">
                <a:latin typeface="Cambria Math"/>
                <a:cs typeface="Cambria Math"/>
              </a:rPr>
              <a:t> 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100%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18814" y="1411985"/>
            <a:ext cx="149923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6.84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3.42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39439" y="1666493"/>
            <a:ext cx="6559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3.42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mA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231514" y="1675129"/>
            <a:ext cx="1470914" cy="0"/>
          </a:xfrm>
          <a:custGeom>
            <a:avLst/>
            <a:gdLst/>
            <a:ahLst/>
            <a:cxnLst/>
            <a:rect l="l" t="t" r="r" b="b"/>
            <a:pathLst>
              <a:path w="1470914" h="0">
                <a:moveTo>
                  <a:pt x="0" y="0"/>
                </a:moveTo>
                <a:lnTo>
                  <a:pt x="147091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691253" y="1549145"/>
            <a:ext cx="24104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100%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% 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(</a:t>
            </a:r>
            <a:r>
              <a:rPr dirty="0" smtClean="0" sz="1400" spc="-5">
                <a:latin typeface="Cambria Math"/>
                <a:cs typeface="Cambria Math"/>
              </a:rPr>
              <a:t>a</a:t>
            </a:r>
            <a:r>
              <a:rPr dirty="0" smtClean="0" sz="1400" spc="0">
                <a:latin typeface="Cambria Math"/>
                <a:cs typeface="Cambria Math"/>
              </a:rPr>
              <a:t>n </a:t>
            </a:r>
            <a:r>
              <a:rPr dirty="0" smtClean="0" sz="1400" spc="-10">
                <a:latin typeface="Cambria Math"/>
                <a:cs typeface="Cambria Math"/>
              </a:rPr>
              <a:t>i</a:t>
            </a:r>
            <a:r>
              <a:rPr dirty="0" smtClean="0" sz="1400" spc="0">
                <a:latin typeface="Cambria Math"/>
                <a:cs typeface="Cambria Math"/>
              </a:rPr>
              <a:t>ncr</a:t>
            </a:r>
            <a:r>
              <a:rPr dirty="0" smtClean="0" sz="1400" spc="-10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sz="1400" spc="-5">
                <a:latin typeface="Cambria Math"/>
                <a:cs typeface="Cambria Math"/>
              </a:rPr>
              <a:t>s</a:t>
            </a:r>
            <a:r>
              <a:rPr dirty="0" smtClean="0" sz="1400" spc="-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4500" y="1922526"/>
            <a:ext cx="2113280" cy="487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37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1026160">
              <a:lnSpc>
                <a:spcPct val="100000"/>
              </a:lnSpc>
              <a:spcBef>
                <a:spcPts val="465"/>
              </a:spcBef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70">
                <a:latin typeface="Cambria Math"/>
                <a:cs typeface="Cambria Math"/>
              </a:rPr>
              <a:t>E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2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-7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70">
                <a:latin typeface="Cambria Math"/>
                <a:cs typeface="Cambria Math"/>
              </a:rPr>
              <a:t>E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20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4519" y="2298954"/>
            <a:ext cx="879475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Cambria Math"/>
                <a:cs typeface="Cambria Math"/>
              </a:rPr>
              <a:t>%</a:t>
            </a:r>
            <a:r>
              <a:rPr dirty="0" smtClean="0" sz="1400" spc="5">
                <a:latin typeface="Cambria Math"/>
                <a:cs typeface="Cambria Math"/>
              </a:rPr>
              <a:t>∆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E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220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81301" y="2416302"/>
            <a:ext cx="13716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68170" y="2503678"/>
            <a:ext cx="36639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80">
                <a:latin typeface="Cambria Math"/>
                <a:cs typeface="Cambria Math"/>
              </a:rPr>
              <a:t>E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endParaRPr baseline="2777" sz="15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470913" y="2424938"/>
            <a:ext cx="1082344" cy="0"/>
          </a:xfrm>
          <a:custGeom>
            <a:avLst/>
            <a:gdLst/>
            <a:ahLst/>
            <a:cxnLst/>
            <a:rect l="l" t="t" r="r" b="b"/>
            <a:pathLst>
              <a:path w="1082344" h="0">
                <a:moveTo>
                  <a:pt x="0" y="0"/>
                </a:moveTo>
                <a:lnTo>
                  <a:pt x="10823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540635" y="2298954"/>
            <a:ext cx="463105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26615" algn="l"/>
              </a:tabLst>
            </a:pPr>
            <a:r>
              <a:rPr dirty="0" smtClean="0" sz="1400" spc="220">
                <a:latin typeface="Cambria Math"/>
                <a:cs typeface="Cambria Math"/>
              </a:rPr>
              <a:t>)</a:t>
            </a:r>
            <a:r>
              <a:rPr dirty="0" smtClean="0" sz="1400" spc="220">
                <a:latin typeface="Cambria Math"/>
                <a:cs typeface="Cambria Math"/>
              </a:rPr>
              <a:t> 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Cambria Math"/>
                <a:cs typeface="Cambria Math"/>
              </a:rPr>
              <a:t>0%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110">
                <a:latin typeface="Cambria Math"/>
                <a:cs typeface="Cambria Math"/>
              </a:rPr>
              <a:t>(</a:t>
            </a:r>
            <a:r>
              <a:rPr dirty="0" smtClean="0" sz="1400" spc="110">
                <a:latin typeface="Cambria Math"/>
                <a:cs typeface="Cambria Math"/>
              </a:rPr>
              <a:t>	</a:t>
            </a:r>
            <a:r>
              <a:rPr dirty="0" smtClean="0" sz="1400" spc="110">
                <a:latin typeface="Cambria Math"/>
                <a:cs typeface="Cambria Math"/>
              </a:rPr>
              <a:t>)</a:t>
            </a:r>
            <a:r>
              <a:rPr dirty="0" smtClean="0" sz="1400" spc="110">
                <a:latin typeface="Cambria Math"/>
                <a:cs typeface="Cambria Math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100%</a:t>
            </a:r>
            <a:r>
              <a:rPr dirty="0" smtClean="0" sz="14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−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9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10">
                <a:latin typeface="Cambria Math"/>
                <a:cs typeface="Cambria Math"/>
              </a:rPr>
              <a:t>1</a:t>
            </a:r>
            <a:r>
              <a:rPr dirty="0" smtClean="0" sz="1400" spc="0">
                <a:latin typeface="Cambria Math"/>
                <a:cs typeface="Cambria Math"/>
              </a:rPr>
              <a:t>% 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a </a:t>
            </a:r>
            <a:r>
              <a:rPr dirty="0" smtClean="0" sz="1400" spc="-15">
                <a:latin typeface="Cambria Math"/>
                <a:cs typeface="Cambria Math"/>
              </a:rPr>
              <a:t>d</a:t>
            </a:r>
            <a:r>
              <a:rPr dirty="0" smtClean="0" sz="1400" spc="0">
                <a:latin typeface="Cambria Math"/>
                <a:cs typeface="Cambria Math"/>
              </a:rPr>
              <a:t>ecrea</a:t>
            </a:r>
            <a:r>
              <a:rPr dirty="0" smtClean="0" sz="1400" spc="-10">
                <a:latin typeface="Cambria Math"/>
                <a:cs typeface="Cambria Math"/>
              </a:rPr>
              <a:t>s</a:t>
            </a:r>
            <a:r>
              <a:rPr dirty="0" smtClean="0" sz="1400" spc="-5">
                <a:latin typeface="Cambria Math"/>
                <a:cs typeface="Cambria Math"/>
              </a:rPr>
              <a:t>e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85515" y="2161793"/>
            <a:ext cx="119570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8.17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− 10.1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29939" y="2416302"/>
            <a:ext cx="505459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10.1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498215" y="2424938"/>
            <a:ext cx="1169212" cy="0"/>
          </a:xfrm>
          <a:custGeom>
            <a:avLst/>
            <a:gdLst/>
            <a:ahLst/>
            <a:cxnLst/>
            <a:rect l="l" t="t" r="r" b="b"/>
            <a:pathLst>
              <a:path w="1169212" h="0">
                <a:moveTo>
                  <a:pt x="0" y="0"/>
                </a:moveTo>
                <a:lnTo>
                  <a:pt x="11692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44500" y="2752923"/>
            <a:ext cx="6885305" cy="1660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4604" indent="-228600">
              <a:lnSpc>
                <a:spcPct val="1108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see,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-p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very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ry unre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ally used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near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endParaRPr sz="1400">
              <a:latin typeface="Times New Roman"/>
              <a:cs typeface="Times New Roman"/>
            </a:endParaRPr>
          </a:p>
          <a:p>
            <a:pPr algn="just" marL="241300" marR="12700" indent="-228600">
              <a:lnSpc>
                <a:spcPct val="110000"/>
              </a:lnSpc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solidFill>
                  <a:srgbClr val="006FC0"/>
                </a:solidFill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itte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eedb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ck</a:t>
            </a:r>
            <a:r>
              <a:rPr dirty="0" smtClean="0" sz="1400" spc="-90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Bi</a:t>
            </a:r>
            <a:r>
              <a:rPr dirty="0" smtClean="0" sz="1400" spc="-10" b="1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solidFill>
                  <a:srgbClr val="006FC0"/>
                </a:solidFill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solidFill>
                  <a:srgbClr val="006FC0"/>
                </a:solidFill>
                <a:latin typeface="Times New Roman"/>
                <a:cs typeface="Times New Roman"/>
              </a:rPr>
              <a:t>:</a:t>
            </a:r>
            <a:r>
              <a:rPr dirty="0" smtClean="0" sz="1400" spc="-75" b="1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bines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itter</a:t>
            </a:r>
            <a:r>
              <a:rPr dirty="0" smtClean="0" sz="140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5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14.</a:t>
            </a:r>
            <a:endParaRPr sz="1400">
              <a:latin typeface="Times New Roman"/>
              <a:cs typeface="Times New Roman"/>
            </a:endParaRPr>
          </a:p>
          <a:p>
            <a:pPr algn="just" marL="241300" marR="13335" indent="-228600">
              <a:lnSpc>
                <a:spcPct val="109300"/>
              </a:lnSpc>
              <a:spcBef>
                <a:spcPts val="20"/>
              </a:spcBef>
              <a:buFont typeface="Wingdings"/>
              <a:buChar char=""/>
              <a:tabLst>
                <a:tab pos="241300" algn="l"/>
              </a:tabLst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lp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pre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feed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ac</a:t>
            </a:r>
            <a:r>
              <a:rPr dirty="0" smtClean="0" sz="1400" spc="-20" b="1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pted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08961" y="4640198"/>
            <a:ext cx="54229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𝑰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𝑹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32075" y="4541139"/>
            <a:ext cx="78295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𝑽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-8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𝑽</a:t>
            </a:r>
            <a:r>
              <a:rPr dirty="0" smtClean="0" sz="1000" spc="-15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25979" y="4846446"/>
            <a:ext cx="10033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47898" y="4759071"/>
            <a:ext cx="6343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𝑹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45079" y="4846446"/>
            <a:ext cx="5029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3215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513710" y="4767707"/>
            <a:ext cx="1027176" cy="0"/>
          </a:xfrm>
          <a:custGeom>
            <a:avLst/>
            <a:gdLst/>
            <a:ahLst/>
            <a:cxnLst/>
            <a:rect l="l" t="t" r="r" b="b"/>
            <a:pathLst>
              <a:path w="1027176" h="0">
                <a:moveTo>
                  <a:pt x="0" y="0"/>
                </a:moveTo>
                <a:lnTo>
                  <a:pt x="102717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459604" y="4640198"/>
            <a:ext cx="116713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Equa</a:t>
            </a:r>
            <a:r>
              <a:rPr dirty="0" smtClean="0" sz="1400" spc="-10">
                <a:latin typeface="Cambria Math"/>
                <a:cs typeface="Cambria Math"/>
              </a:rPr>
              <a:t>t</a:t>
            </a:r>
            <a:r>
              <a:rPr dirty="0" smtClean="0" sz="1400" spc="0">
                <a:latin typeface="Cambria Math"/>
                <a:cs typeface="Cambria Math"/>
              </a:rPr>
              <a:t>i</a:t>
            </a:r>
            <a:r>
              <a:rPr dirty="0" smtClean="0" sz="1400" spc="-15">
                <a:latin typeface="Cambria Math"/>
                <a:cs typeface="Cambria Math"/>
              </a:rPr>
              <a:t>o</a:t>
            </a:r>
            <a:r>
              <a:rPr dirty="0" smtClean="0" sz="1400" spc="0">
                <a:latin typeface="Cambria Math"/>
                <a:cs typeface="Cambria Math"/>
              </a:rPr>
              <a:t>n 5–</a:t>
            </a:r>
            <a:r>
              <a:rPr dirty="0" smtClean="0" sz="1400" spc="-9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35935" y="5432425"/>
            <a:ext cx="235267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5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14: Emitte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fe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bias.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4500" y="6617172"/>
            <a:ext cx="6885305" cy="147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21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M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5" b="1">
                <a:latin typeface="Times New Roman"/>
                <a:cs typeface="Times New Roman"/>
              </a:rPr>
              <a:t>5</a:t>
            </a:r>
            <a:r>
              <a:rPr dirty="0" smtClean="0" sz="1400" spc="0" b="1">
                <a:latin typeface="Times New Roman"/>
                <a:cs typeface="Times New Roman"/>
              </a:rPr>
              <a:t>-9: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ias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-8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-fe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ack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by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105">
                <a:latin typeface="Cambria Math"/>
                <a:cs typeface="Cambria Math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 marR="15875">
              <a:lnSpc>
                <a:spcPts val="1889"/>
              </a:lnSpc>
              <a:spcBef>
                <a:spcPts val="90"/>
              </a:spcBef>
            </a:pPr>
            <a:r>
              <a:rPr dirty="0" smtClean="0" sz="140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100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Q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 </a:t>
            </a:r>
            <a:r>
              <a:rPr dirty="0" smtClean="0" sz="1400" spc="6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pare the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 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cir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10</a:t>
            </a:r>
            <a:r>
              <a:rPr dirty="0" smtClean="0" sz="1400" spc="-15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13661" y="8226806"/>
            <a:ext cx="1070610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𝐼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baseline="2777" sz="1500" spc="-22">
                <a:latin typeface="Cambria Math"/>
                <a:cs typeface="Cambria Math"/>
              </a:rPr>
              <a:t>(</a:t>
            </a:r>
            <a:r>
              <a:rPr dirty="0" smtClean="0" sz="1000" spc="15">
                <a:latin typeface="Cambria Math"/>
                <a:cs typeface="Cambria Math"/>
              </a:rPr>
              <a:t>1</a:t>
            </a:r>
            <a:r>
              <a:rPr dirty="0" smtClean="0" baseline="2777" sz="1500" spc="-7">
                <a:latin typeface="Cambria Math"/>
                <a:cs typeface="Cambria Math"/>
              </a:rPr>
              <a:t>)</a:t>
            </a:r>
            <a:r>
              <a:rPr dirty="0" smtClean="0" baseline="2777" sz="1500" spc="-7">
                <a:latin typeface="Cambria Math"/>
                <a:cs typeface="Cambria Math"/>
              </a:rPr>
              <a:t> </a:t>
            </a:r>
            <a:r>
              <a:rPr dirty="0" smtClean="0" baseline="2777" sz="1500" spc="3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𝐼</a:t>
            </a: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55">
                <a:latin typeface="Cambria Math"/>
                <a:cs typeface="Cambria Math"/>
              </a:rPr>
              <a:t> </a:t>
            </a:r>
            <a:r>
              <a:rPr dirty="0" smtClean="0" sz="1000" spc="1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𝑅</a:t>
            </a:r>
            <a:endParaRPr baseline="-25793" sz="21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76270" y="8091169"/>
            <a:ext cx="74739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55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C</a:t>
            </a:r>
            <a:r>
              <a:rPr dirty="0" smtClean="0" sz="1000" spc="60">
                <a:latin typeface="Cambria Math"/>
                <a:cs typeface="Cambria Math"/>
              </a:rPr>
              <a:t> </a:t>
            </a:r>
            <a:r>
              <a:rPr dirty="0" smtClean="0" sz="1000" spc="-6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−</a:t>
            </a:r>
            <a:r>
              <a:rPr dirty="0" smtClean="0" baseline="11904" sz="2100" spc="-7">
                <a:latin typeface="Cambria Math"/>
                <a:cs typeface="Cambria Math"/>
              </a:rPr>
              <a:t> </a:t>
            </a:r>
            <a:r>
              <a:rPr dirty="0" smtClean="0" baseline="11904" sz="2100" spc="-292">
                <a:latin typeface="Cambria Math"/>
                <a:cs typeface="Cambria Math"/>
              </a:rPr>
              <a:t>�</a:t>
            </a:r>
            <a:r>
              <a:rPr dirty="0" smtClean="0" sz="1000" spc="65">
                <a:latin typeface="Cambria Math"/>
                <a:cs typeface="Cambria Math"/>
              </a:rPr>
              <a:t>BE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56458" y="8396478"/>
            <a:ext cx="8991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3545" algn="l"/>
                <a:tab pos="713105" algn="l"/>
              </a:tabLst>
            </a:pPr>
            <a:r>
              <a:rPr dirty="0" smtClean="0" sz="1000" spc="55">
                <a:latin typeface="Cambria Math"/>
                <a:cs typeface="Cambria Math"/>
              </a:rPr>
              <a:t>E</a:t>
            </a:r>
            <a:r>
              <a:rPr dirty="0" smtClean="0" sz="1000" spc="55">
                <a:latin typeface="Cambria Math"/>
                <a:cs typeface="Cambria Math"/>
              </a:rPr>
              <a:t>	</a:t>
            </a:r>
            <a:r>
              <a:rPr dirty="0" smtClean="0" sz="1000" spc="65">
                <a:latin typeface="Cambria Math"/>
                <a:cs typeface="Cambria Math"/>
              </a:rPr>
              <a:t>B</a:t>
            </a:r>
            <a:r>
              <a:rPr dirty="0" smtClean="0" sz="1000" spc="65">
                <a:latin typeface="Cambria Math"/>
                <a:cs typeface="Cambria Math"/>
              </a:rPr>
              <a:t>	</a:t>
            </a:r>
            <a:r>
              <a:rPr dirty="0" smtClean="0" sz="1000" spc="60">
                <a:latin typeface="Cambria Math"/>
                <a:cs typeface="Cambria Math"/>
              </a:rPr>
              <a:t>DC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784475" y="8309102"/>
            <a:ext cx="6089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557907" y="8317738"/>
            <a:ext cx="990599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59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780154" y="8317738"/>
            <a:ext cx="1505965" cy="0"/>
          </a:xfrm>
          <a:custGeom>
            <a:avLst/>
            <a:gdLst/>
            <a:ahLst/>
            <a:cxnLst/>
            <a:rect l="l" t="t" r="r" b="b"/>
            <a:pathLst>
              <a:path w="1505965" h="0">
                <a:moveTo>
                  <a:pt x="0" y="0"/>
                </a:moveTo>
                <a:lnTo>
                  <a:pt x="1505965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586098" y="8054593"/>
            <a:ext cx="2576830" cy="478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78790">
              <a:lnSpc>
                <a:spcPts val="1505"/>
              </a:lnSpc>
            </a:pPr>
            <a:r>
              <a:rPr dirty="0" smtClean="0" sz="1400">
                <a:latin typeface="Cambria Math"/>
                <a:cs typeface="Cambria Math"/>
              </a:rPr>
              <a:t>12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0.7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mtClean="0" baseline="37698" sz="210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0">
                <a:latin typeface="Cambria Math"/>
                <a:cs typeface="Cambria Math"/>
              </a:rPr>
              <a:t>Ω 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330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⁄</a:t>
            </a:r>
            <a:r>
              <a:rPr dirty="0" smtClean="0" sz="1400" spc="0">
                <a:latin typeface="Cambria Math"/>
                <a:cs typeface="Cambria Math"/>
              </a:rPr>
              <a:t>100</a:t>
            </a:r>
            <a:r>
              <a:rPr dirty="0" smtClean="0" sz="1400" spc="65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2.63</a:t>
            </a:r>
            <a:r>
              <a:rPr dirty="0" smtClean="0" baseline="37698" sz="2100" spc="7">
                <a:latin typeface="Cambria Math"/>
                <a:cs typeface="Cambria Math"/>
              </a:rPr>
              <a:t> </a:t>
            </a:r>
            <a:r>
              <a:rPr dirty="0" smtClean="0" baseline="37698" sz="2100" spc="-7">
                <a:latin typeface="Cambria Math"/>
                <a:cs typeface="Cambria Math"/>
              </a:rPr>
              <a:t>mA</a:t>
            </a:r>
            <a:endParaRPr baseline="37698" sz="21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46784" y="8546845"/>
            <a:ext cx="568198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120">
                <a:latin typeface="Cambria Math"/>
                <a:cs typeface="Cambria Math"/>
              </a:rPr>
              <a:t>E</a:t>
            </a:r>
            <a:r>
              <a:rPr dirty="0" smtClean="0" baseline="-16666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6666" sz="1500" spc="-7">
                <a:latin typeface="Cambria Math"/>
                <a:cs typeface="Cambria Math"/>
              </a:rPr>
              <a:t>)</a:t>
            </a:r>
            <a:r>
              <a:rPr dirty="0" smtClean="0" baseline="-16666" sz="1500" spc="-7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95">
                <a:latin typeface="Cambria Math"/>
                <a:cs typeface="Cambria Math"/>
              </a:rPr>
              <a:t>�</a:t>
            </a:r>
            <a:r>
              <a:rPr dirty="0" smtClean="0" baseline="-16666" sz="1500" spc="82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97">
                <a:latin typeface="Cambria Math"/>
                <a:cs typeface="Cambria Math"/>
              </a:rPr>
              <a:t>C</a:t>
            </a:r>
            <a:r>
              <a:rPr dirty="0" smtClean="0" baseline="-13888" sz="1500" spc="-22">
                <a:latin typeface="Cambria Math"/>
                <a:cs typeface="Cambria Math"/>
              </a:rPr>
              <a:t>(</a:t>
            </a:r>
            <a:r>
              <a:rPr dirty="0" smtClean="0" baseline="-16666" sz="1500" spc="22">
                <a:latin typeface="Cambria Math"/>
                <a:cs typeface="Cambria Math"/>
              </a:rPr>
              <a:t>1</a:t>
            </a:r>
            <a:r>
              <a:rPr dirty="0" smtClean="0" baseline="-13888" sz="1500" spc="89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89">
                <a:latin typeface="Cambria Math"/>
                <a:cs typeface="Cambria Math"/>
              </a:rPr>
              <a:t>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𝑅</a:t>
            </a:r>
            <a:r>
              <a:rPr dirty="0" smtClean="0" baseline="-16666" sz="1500" spc="165">
                <a:latin typeface="Cambria Math"/>
                <a:cs typeface="Cambria Math"/>
              </a:rPr>
              <a:t>E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12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−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2.63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m</a:t>
            </a:r>
            <a:r>
              <a:rPr dirty="0" smtClean="0" sz="1400" spc="0">
                <a:latin typeface="Cambria Math"/>
                <a:cs typeface="Cambria Math"/>
              </a:rPr>
              <a:t>A</a:t>
            </a:r>
            <a:r>
              <a:rPr dirty="0" smtClean="0" baseline="1984" sz="2100" spc="-15">
                <a:latin typeface="Cambria Math"/>
                <a:cs typeface="Cambria Math"/>
              </a:rPr>
              <a:t>)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5</a:t>
            </a:r>
            <a:r>
              <a:rPr dirty="0" smtClean="0" sz="1400" spc="-10">
                <a:latin typeface="Cambria Math"/>
                <a:cs typeface="Cambria Math"/>
              </a:rPr>
              <a:t>6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Ω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1</a:t>
            </a:r>
            <a:r>
              <a:rPr dirty="0" smtClean="0" sz="1400" spc="5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k</a:t>
            </a:r>
            <a:r>
              <a:rPr dirty="0" smtClean="0" sz="1400" spc="-10">
                <a:latin typeface="Cambria Math"/>
                <a:cs typeface="Cambria Math"/>
              </a:rPr>
              <a:t>Ω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9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7.90</a:t>
            </a:r>
            <a:r>
              <a:rPr dirty="0" smtClean="0" sz="1400" spc="-1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04800" y="307847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07847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7466076" y="310895"/>
            <a:ext cx="0" cy="9438132"/>
          </a:xfrm>
          <a:custGeom>
            <a:avLst/>
            <a:gdLst/>
            <a:ahLst/>
            <a:cxnLst/>
            <a:rect l="l" t="t" r="r" b="b"/>
            <a:pathLst>
              <a:path w="0" h="9438132">
                <a:moveTo>
                  <a:pt x="0" y="0"/>
                </a:moveTo>
                <a:lnTo>
                  <a:pt x="0" y="943813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04800" y="9752076"/>
            <a:ext cx="7164323" cy="0"/>
          </a:xfrm>
          <a:custGeom>
            <a:avLst/>
            <a:gdLst/>
            <a:ahLst/>
            <a:cxnLst/>
            <a:rect l="l" t="t" r="r" b="b"/>
            <a:pathLst>
              <a:path w="7164323" h="0">
                <a:moveTo>
                  <a:pt x="0" y="0"/>
                </a:moveTo>
                <a:lnTo>
                  <a:pt x="716432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44500" y="8808922"/>
            <a:ext cx="116649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𝛽</a:t>
            </a:r>
            <a:r>
              <a:rPr dirty="0" smtClean="0" baseline="-16666" sz="1500" spc="89">
                <a:latin typeface="Cambria Math"/>
                <a:cs typeface="Cambria Math"/>
              </a:rPr>
              <a:t>DC</a:t>
            </a:r>
            <a:r>
              <a:rPr dirty="0" smtClean="0" baseline="-16666" sz="1500" spc="89">
                <a:latin typeface="Cambria Math"/>
                <a:cs typeface="Cambria Math"/>
              </a:rPr>
              <a:t> </a:t>
            </a:r>
            <a:r>
              <a:rPr dirty="0" smtClean="0" baseline="-16666" sz="15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20</a:t>
            </a:r>
            <a:r>
              <a:rPr dirty="0" smtClean="0" sz="1400" spc="-15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9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2O14</dc:creator>
  <dcterms:created xsi:type="dcterms:W3CDTF">2021-11-06T12:13:01Z</dcterms:created>
  <dcterms:modified xsi:type="dcterms:W3CDTF">2021-11-06T12:13:01Z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2020-05-09T00:00:00Z</vt:filetime>
  </property>
  <property fmtid="{D5CDD505-2E9C-101B-9397-08002B2CF9AE}" pid="3" name="LastSaved">
    <vt:filetime>2021-11-06T00:00:00Z</vt:filetime>
  </property>
</Properties>
</file>